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4630400" cy="8229600"/>
  <p:notesSz cx="8229600" cy="14630400"/>
  <p:embeddedFontLst>
    <p:embeddedFont>
      <p:font typeface="Open Sans" panose="020B0606030504020204" pitchFamily="3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2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688586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79043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8617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291897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370671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637131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655444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840686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72674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790788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742713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736719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21310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333908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976615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59145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81402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779090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599445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651228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7.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515666"/>
            <a:ext cx="4919305" cy="5198150"/>
          </a:xfrm>
          <a:prstGeom prst="rect">
            <a:avLst/>
          </a:prstGeom>
        </p:spPr>
      </p:pic>
      <p:sp>
        <p:nvSpPr>
          <p:cNvPr id="4" name="Text 0"/>
          <p:cNvSpPr/>
          <p:nvPr/>
        </p:nvSpPr>
        <p:spPr>
          <a:xfrm>
            <a:off x="6280190" y="773311"/>
            <a:ext cx="7556421" cy="4891088"/>
          </a:xfrm>
          <a:prstGeom prst="rect">
            <a:avLst/>
          </a:prstGeom>
          <a:noFill/>
          <a:ln/>
        </p:spPr>
        <p:txBody>
          <a:bodyPr wrap="square" lIns="0" tIns="0" rIns="0" bIns="0" rtlCol="0" anchor="t"/>
          <a:lstStyle/>
          <a:p>
            <a:pPr marL="0" indent="0">
              <a:lnSpc>
                <a:spcPts val="7700"/>
              </a:lnSpc>
              <a:buNone/>
            </a:pPr>
            <a:r>
              <a:rPr lang="en-US" sz="6150" b="1" dirty="0">
                <a:solidFill>
                  <a:srgbClr val="333F70"/>
                </a:solidFill>
                <a:latin typeface="Unbounded Bold" pitchFamily="34" charset="0"/>
                <a:ea typeface="Unbounded Bold" pitchFamily="34" charset="-122"/>
                <a:cs typeface="Unbounded Bold" pitchFamily="34" charset="-120"/>
              </a:rPr>
              <a:t>Stack vs. Queue: Exploring Abstract Data Types</a:t>
            </a:r>
            <a:endParaRPr lang="en-US" sz="6150" dirty="0"/>
          </a:p>
        </p:txBody>
      </p:sp>
      <p:sp>
        <p:nvSpPr>
          <p:cNvPr id="5" name="Text 1"/>
          <p:cNvSpPr/>
          <p:nvPr/>
        </p:nvSpPr>
        <p:spPr>
          <a:xfrm>
            <a:off x="6280190" y="6004560"/>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Abstract Data Types (ADTs) are fundamental building blocks in computer science that define the basic operations and behaviors of data structures. This presentation explores the differences between two widely used ADTs: the Stack and the Queue.</a:t>
            </a:r>
            <a:endParaRPr lang="en-US" sz="1750" dirty="0"/>
          </a:p>
        </p:txBody>
      </p:sp>
      <p:sp>
        <p:nvSpPr>
          <p:cNvPr id="6" name="Rectangle 5"/>
          <p:cNvSpPr/>
          <p:nvPr/>
        </p:nvSpPr>
        <p:spPr>
          <a:xfrm>
            <a:off x="12737805" y="7623545"/>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95607"/>
            <a:ext cx="11040785"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Key Differences and Use Cases</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Stack</a:t>
            </a:r>
            <a:endParaRPr lang="en-US" sz="2200" dirty="0"/>
          </a:p>
        </p:txBody>
      </p:sp>
      <p:sp>
        <p:nvSpPr>
          <p:cNvPr id="4" name="Text 2"/>
          <p:cNvSpPr/>
          <p:nvPr/>
        </p:nvSpPr>
        <p:spPr>
          <a:xfrm>
            <a:off x="793790"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Stacks are useful for tasks like expression evaluation, function call management, and backtracking algorithms, where the most recently added item needs to be accessed first.</a:t>
            </a:r>
            <a:endParaRPr lang="en-US" sz="1750" dirty="0"/>
          </a:p>
        </p:txBody>
      </p:sp>
      <p:sp>
        <p:nvSpPr>
          <p:cNvPr id="5" name="Text 3"/>
          <p:cNvSpPr/>
          <p:nvPr/>
        </p:nvSpPr>
        <p:spPr>
          <a:xfrm>
            <a:off x="5332928"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Queue</a:t>
            </a:r>
            <a:endParaRPr lang="en-US" sz="2200" dirty="0"/>
          </a:p>
        </p:txBody>
      </p:sp>
      <p:sp>
        <p:nvSpPr>
          <p:cNvPr id="6" name="Text 4"/>
          <p:cNvSpPr/>
          <p:nvPr/>
        </p:nvSpPr>
        <p:spPr>
          <a:xfrm>
            <a:off x="5332928"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Queues are well-suited for tasks that require sequential processing, such as job scheduling, event handling, and resource allocation, where the first added item needs to be processed first.</a:t>
            </a: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Differences</a:t>
            </a:r>
            <a:endParaRPr lang="en-US" sz="2200" dirty="0"/>
          </a:p>
        </p:txBody>
      </p:sp>
      <p:sp>
        <p:nvSpPr>
          <p:cNvPr id="8" name="Text 6"/>
          <p:cNvSpPr/>
          <p:nvPr/>
        </p:nvSpPr>
        <p:spPr>
          <a:xfrm>
            <a:off x="9872067" y="3852505"/>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key difference between Stacks and Queues is the order in which elements are accessed: Stacks follow LIFO, while Queues follow FIFO.</a:t>
            </a:r>
            <a:endParaRPr lang="en-US" sz="1750" dirty="0"/>
          </a:p>
        </p:txBody>
      </p:sp>
      <p:sp>
        <p:nvSpPr>
          <p:cNvPr id="9" name="Rectangle 8"/>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06987"/>
            <a:ext cx="7556421" cy="2934653"/>
          </a:xfrm>
          <a:prstGeom prst="rect">
            <a:avLst/>
          </a:prstGeom>
          <a:noFill/>
          <a:ln/>
        </p:spPr>
        <p:txBody>
          <a:bodyPr wrap="square" lIns="0" tIns="0" rIns="0" bIns="0" rtlCol="0" anchor="t"/>
          <a:lstStyle/>
          <a:p>
            <a:pPr marL="0" indent="0">
              <a:lnSpc>
                <a:spcPts val="7700"/>
              </a:lnSpc>
              <a:buNone/>
            </a:pPr>
            <a:r>
              <a:rPr lang="en-US" sz="6150" b="1" dirty="0">
                <a:solidFill>
                  <a:srgbClr val="333F70"/>
                </a:solidFill>
                <a:latin typeface="Unbounded Bold" pitchFamily="34" charset="0"/>
                <a:ea typeface="Unbounded Bold" pitchFamily="34" charset="-122"/>
                <a:cs typeface="Unbounded Bold" pitchFamily="34" charset="-120"/>
              </a:rPr>
              <a:t>Comparing Bubble Sort and Quick Sort</a:t>
            </a:r>
            <a:endParaRPr lang="en-US" sz="6150" dirty="0"/>
          </a:p>
        </p:txBody>
      </p:sp>
      <p:sp>
        <p:nvSpPr>
          <p:cNvPr id="4" name="Text 1"/>
          <p:cNvSpPr/>
          <p:nvPr/>
        </p:nvSpPr>
        <p:spPr>
          <a:xfrm>
            <a:off x="6280190" y="4881801"/>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We'll explore two fundamental sorting algorithms: Bubble Sort and Quick Sort. These algorithms showcase different approaches to organizing data efficiently.</a:t>
            </a:r>
            <a:endParaRPr lang="en-US" sz="1750" dirty="0"/>
          </a:p>
        </p:txBody>
      </p:sp>
      <p:sp>
        <p:nvSpPr>
          <p:cNvPr id="5" name="Shape 2"/>
          <p:cNvSpPr/>
          <p:nvPr/>
        </p:nvSpPr>
        <p:spPr>
          <a:xfrm>
            <a:off x="6280190" y="6242566"/>
            <a:ext cx="362903" cy="362903"/>
          </a:xfrm>
          <a:prstGeom prst="roundRect">
            <a:avLst>
              <a:gd name="adj" fmla="val 25194296"/>
            </a:avLst>
          </a:prstGeom>
          <a:noFill/>
          <a:ln w="7620">
            <a:solidFill>
              <a:srgbClr val="FFFFFF"/>
            </a:solidFill>
            <a:prstDash val="solid"/>
          </a:ln>
        </p:spPr>
      </p:sp>
      <p:sp>
        <p:nvSpPr>
          <p:cNvPr id="8" name="Rectangle 7"/>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04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3657" y="636865"/>
            <a:ext cx="7713821" cy="610433"/>
          </a:xfrm>
          <a:prstGeom prst="rect">
            <a:avLst/>
          </a:prstGeom>
          <a:noFill/>
          <a:ln/>
        </p:spPr>
        <p:txBody>
          <a:bodyPr wrap="none" lIns="0" tIns="0" rIns="0" bIns="0" rtlCol="0" anchor="t"/>
          <a:lstStyle/>
          <a:p>
            <a:pPr marL="0" indent="0">
              <a:lnSpc>
                <a:spcPts val="4800"/>
              </a:lnSpc>
              <a:buNone/>
            </a:pPr>
            <a:r>
              <a:rPr lang="en-US" sz="3800" b="1" dirty="0">
                <a:solidFill>
                  <a:srgbClr val="333F70"/>
                </a:solidFill>
                <a:latin typeface="Unbounded Bold" pitchFamily="34" charset="0"/>
                <a:ea typeface="Unbounded Bold" pitchFamily="34" charset="-122"/>
                <a:cs typeface="Unbounded Bold" pitchFamily="34" charset="-120"/>
              </a:rPr>
              <a:t>Bubble Sort: An Overview</a:t>
            </a:r>
            <a:endParaRPr lang="en-US" sz="3800" dirty="0"/>
          </a:p>
        </p:txBody>
      </p:sp>
      <p:pic>
        <p:nvPicPr>
          <p:cNvPr id="4" name="Image 1" descr="preencoded.png"/>
          <p:cNvPicPr>
            <a:picLocks noChangeAspect="1"/>
          </p:cNvPicPr>
          <p:nvPr/>
        </p:nvPicPr>
        <p:blipFill>
          <a:blip r:embed="rId4"/>
          <a:stretch>
            <a:fillRect/>
          </a:stretch>
        </p:blipFill>
        <p:spPr>
          <a:xfrm>
            <a:off x="683657" y="1540312"/>
            <a:ext cx="488275" cy="488275"/>
          </a:xfrm>
          <a:prstGeom prst="rect">
            <a:avLst/>
          </a:prstGeom>
        </p:spPr>
      </p:pic>
      <p:sp>
        <p:nvSpPr>
          <p:cNvPr id="5" name="Text 1"/>
          <p:cNvSpPr/>
          <p:nvPr/>
        </p:nvSpPr>
        <p:spPr>
          <a:xfrm>
            <a:off x="683657" y="2223849"/>
            <a:ext cx="2961442" cy="305157"/>
          </a:xfrm>
          <a:prstGeom prst="rect">
            <a:avLst/>
          </a:prstGeom>
          <a:noFill/>
          <a:ln/>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Comparison-Based</a:t>
            </a:r>
            <a:endParaRPr lang="en-US" sz="1900" dirty="0"/>
          </a:p>
        </p:txBody>
      </p:sp>
      <p:sp>
        <p:nvSpPr>
          <p:cNvPr id="6" name="Text 2"/>
          <p:cNvSpPr/>
          <p:nvPr/>
        </p:nvSpPr>
        <p:spPr>
          <a:xfrm>
            <a:off x="683657" y="2646164"/>
            <a:ext cx="7776686" cy="625078"/>
          </a:xfrm>
          <a:prstGeom prst="rect">
            <a:avLst/>
          </a:prstGeom>
          <a:noFill/>
          <a:ln/>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Bubble Sort compares adjacent elements and swaps them if they're in the wrong order.</a:t>
            </a:r>
            <a:endParaRPr lang="en-US" sz="1500" dirty="0"/>
          </a:p>
        </p:txBody>
      </p:sp>
      <p:pic>
        <p:nvPicPr>
          <p:cNvPr id="7" name="Image 2" descr="preencoded.png"/>
          <p:cNvPicPr>
            <a:picLocks noChangeAspect="1"/>
          </p:cNvPicPr>
          <p:nvPr/>
        </p:nvPicPr>
        <p:blipFill>
          <a:blip r:embed="rId5"/>
          <a:stretch>
            <a:fillRect/>
          </a:stretch>
        </p:blipFill>
        <p:spPr>
          <a:xfrm>
            <a:off x="683657" y="3857268"/>
            <a:ext cx="488275" cy="488275"/>
          </a:xfrm>
          <a:prstGeom prst="rect">
            <a:avLst/>
          </a:prstGeom>
        </p:spPr>
      </p:pic>
      <p:sp>
        <p:nvSpPr>
          <p:cNvPr id="8" name="Text 3"/>
          <p:cNvSpPr/>
          <p:nvPr/>
        </p:nvSpPr>
        <p:spPr>
          <a:xfrm>
            <a:off x="683657" y="4540806"/>
            <a:ext cx="2441734" cy="305157"/>
          </a:xfrm>
          <a:prstGeom prst="rect">
            <a:avLst/>
          </a:prstGeom>
          <a:noFill/>
          <a:ln/>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Iterative</a:t>
            </a:r>
            <a:endParaRPr lang="en-US" sz="1900" dirty="0"/>
          </a:p>
        </p:txBody>
      </p:sp>
      <p:sp>
        <p:nvSpPr>
          <p:cNvPr id="9" name="Text 4"/>
          <p:cNvSpPr/>
          <p:nvPr/>
        </p:nvSpPr>
        <p:spPr>
          <a:xfrm>
            <a:off x="683657" y="4963120"/>
            <a:ext cx="7776686" cy="312539"/>
          </a:xfrm>
          <a:prstGeom prst="rect">
            <a:avLst/>
          </a:prstGeom>
          <a:noFill/>
          <a:ln/>
        </p:spPr>
        <p:txBody>
          <a:bodyPr wrap="non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The process repeats until the entire list is sorted, with no more swaps needed.</a:t>
            </a:r>
            <a:endParaRPr lang="en-US" sz="1500" dirty="0"/>
          </a:p>
        </p:txBody>
      </p:sp>
      <p:pic>
        <p:nvPicPr>
          <p:cNvPr id="10" name="Image 3" descr="preencoded.png"/>
          <p:cNvPicPr>
            <a:picLocks noChangeAspect="1"/>
          </p:cNvPicPr>
          <p:nvPr/>
        </p:nvPicPr>
        <p:blipFill>
          <a:blip r:embed="rId6"/>
          <a:stretch>
            <a:fillRect/>
          </a:stretch>
        </p:blipFill>
        <p:spPr>
          <a:xfrm>
            <a:off x="683657" y="5861685"/>
            <a:ext cx="488275" cy="488275"/>
          </a:xfrm>
          <a:prstGeom prst="rect">
            <a:avLst/>
          </a:prstGeom>
        </p:spPr>
      </p:pic>
      <p:sp>
        <p:nvSpPr>
          <p:cNvPr id="11" name="Text 5"/>
          <p:cNvSpPr/>
          <p:nvPr/>
        </p:nvSpPr>
        <p:spPr>
          <a:xfrm>
            <a:off x="683657" y="6545223"/>
            <a:ext cx="2441734" cy="305157"/>
          </a:xfrm>
          <a:prstGeom prst="rect">
            <a:avLst/>
          </a:prstGeom>
          <a:noFill/>
          <a:ln/>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Simplicity</a:t>
            </a:r>
            <a:endParaRPr lang="en-US" sz="1900" dirty="0"/>
          </a:p>
        </p:txBody>
      </p:sp>
      <p:sp>
        <p:nvSpPr>
          <p:cNvPr id="12" name="Text 6"/>
          <p:cNvSpPr/>
          <p:nvPr/>
        </p:nvSpPr>
        <p:spPr>
          <a:xfrm>
            <a:off x="683657" y="6967538"/>
            <a:ext cx="7776686" cy="625078"/>
          </a:xfrm>
          <a:prstGeom prst="rect">
            <a:avLst/>
          </a:prstGeom>
          <a:noFill/>
          <a:ln/>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Known for its straightforward implementation, making it easy to understand and code.</a:t>
            </a:r>
            <a:endParaRPr lang="en-US" sz="1500" dirty="0"/>
          </a:p>
        </p:txBody>
      </p:sp>
    </p:spTree>
    <p:extLst>
      <p:ext uri="{BB962C8B-B14F-4D97-AF65-F5344CB8AC3E}">
        <p14:creationId xmlns:p14="http://schemas.microsoft.com/office/powerpoint/2010/main" val="96638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02499"/>
            <a:ext cx="8716208"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Definition of Bubble Sort</a:t>
            </a:r>
            <a:endParaRPr lang="en-US" sz="4450" dirty="0"/>
          </a:p>
        </p:txBody>
      </p:sp>
      <p:sp>
        <p:nvSpPr>
          <p:cNvPr id="4" name="Shape 1"/>
          <p:cNvSpPr/>
          <p:nvPr/>
        </p:nvSpPr>
        <p:spPr>
          <a:xfrm>
            <a:off x="793790" y="4851440"/>
            <a:ext cx="4196358" cy="2410897"/>
          </a:xfrm>
          <a:prstGeom prst="roundRect">
            <a:avLst>
              <a:gd name="adj" fmla="val 3952"/>
            </a:avLst>
          </a:prstGeom>
          <a:solidFill>
            <a:srgbClr val="D6F5EE"/>
          </a:solidFill>
          <a:ln w="7620">
            <a:solidFill>
              <a:srgbClr val="BCDBD4"/>
            </a:solidFill>
            <a:prstDash val="solid"/>
          </a:ln>
        </p:spPr>
      </p:sp>
      <p:sp>
        <p:nvSpPr>
          <p:cNvPr id="5" name="Text 2"/>
          <p:cNvSpPr/>
          <p:nvPr/>
        </p:nvSpPr>
        <p:spPr>
          <a:xfrm>
            <a:off x="1028224" y="5085874"/>
            <a:ext cx="3438168"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Comparison-Based</a:t>
            </a:r>
            <a:endParaRPr lang="en-US" sz="2200" dirty="0"/>
          </a:p>
        </p:txBody>
      </p:sp>
      <p:sp>
        <p:nvSpPr>
          <p:cNvPr id="6" name="Text 3"/>
          <p:cNvSpPr/>
          <p:nvPr/>
        </p:nvSpPr>
        <p:spPr>
          <a:xfrm>
            <a:off x="1028224" y="5576292"/>
            <a:ext cx="3727490"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Bubble Sort repeatedly steps through the list, comparing adjacent elements and swapping them if they're in the wrong order.</a:t>
            </a:r>
            <a:endParaRPr lang="en-US" sz="1750" dirty="0"/>
          </a:p>
        </p:txBody>
      </p:sp>
      <p:sp>
        <p:nvSpPr>
          <p:cNvPr id="7" name="Shape 4"/>
          <p:cNvSpPr/>
          <p:nvPr/>
        </p:nvSpPr>
        <p:spPr>
          <a:xfrm>
            <a:off x="5216962" y="4851440"/>
            <a:ext cx="4196358" cy="2410897"/>
          </a:xfrm>
          <a:prstGeom prst="roundRect">
            <a:avLst>
              <a:gd name="adj" fmla="val 3952"/>
            </a:avLst>
          </a:prstGeom>
          <a:solidFill>
            <a:srgbClr val="D6F5EE"/>
          </a:solidFill>
          <a:ln w="7620">
            <a:solidFill>
              <a:srgbClr val="BCDBD4"/>
            </a:solidFill>
            <a:prstDash val="solid"/>
          </a:ln>
        </p:spPr>
      </p:sp>
      <p:sp>
        <p:nvSpPr>
          <p:cNvPr id="8" name="Text 5"/>
          <p:cNvSpPr/>
          <p:nvPr/>
        </p:nvSpPr>
        <p:spPr>
          <a:xfrm>
            <a:off x="5451396" y="5085874"/>
            <a:ext cx="3257431"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In-Place Algorithm</a:t>
            </a:r>
            <a:endParaRPr lang="en-US" sz="2200" dirty="0"/>
          </a:p>
        </p:txBody>
      </p:sp>
      <p:sp>
        <p:nvSpPr>
          <p:cNvPr id="9" name="Text 6"/>
          <p:cNvSpPr/>
          <p:nvPr/>
        </p:nvSpPr>
        <p:spPr>
          <a:xfrm>
            <a:off x="5451396" y="5576292"/>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It sorts the elements within the given array without requiring additional memory space.</a:t>
            </a:r>
            <a:endParaRPr lang="en-US" sz="1750" dirty="0"/>
          </a:p>
        </p:txBody>
      </p:sp>
      <p:sp>
        <p:nvSpPr>
          <p:cNvPr id="10" name="Shape 7"/>
          <p:cNvSpPr/>
          <p:nvPr/>
        </p:nvSpPr>
        <p:spPr>
          <a:xfrm>
            <a:off x="9640133" y="4851440"/>
            <a:ext cx="4196358" cy="2410897"/>
          </a:xfrm>
          <a:prstGeom prst="roundRect">
            <a:avLst>
              <a:gd name="adj" fmla="val 3952"/>
            </a:avLst>
          </a:prstGeom>
          <a:solidFill>
            <a:srgbClr val="D6F5EE"/>
          </a:solidFill>
          <a:ln w="7620">
            <a:solidFill>
              <a:srgbClr val="BCDBD4"/>
            </a:solidFill>
            <a:prstDash val="solid"/>
          </a:ln>
        </p:spPr>
      </p:sp>
      <p:sp>
        <p:nvSpPr>
          <p:cNvPr id="11" name="Text 8"/>
          <p:cNvSpPr/>
          <p:nvPr/>
        </p:nvSpPr>
        <p:spPr>
          <a:xfrm>
            <a:off x="9874568" y="508587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Stable Sort</a:t>
            </a:r>
            <a:endParaRPr lang="en-US" sz="2200" dirty="0"/>
          </a:p>
        </p:txBody>
      </p:sp>
      <p:sp>
        <p:nvSpPr>
          <p:cNvPr id="12" name="Text 9"/>
          <p:cNvSpPr/>
          <p:nvPr/>
        </p:nvSpPr>
        <p:spPr>
          <a:xfrm>
            <a:off x="9874568" y="5576292"/>
            <a:ext cx="3727490"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Bubble Sort maintains the relative order of equal elements in the sorted output.</a:t>
            </a:r>
            <a:endParaRPr lang="en-US" sz="1750" dirty="0"/>
          </a:p>
        </p:txBody>
      </p:sp>
      <p:sp>
        <p:nvSpPr>
          <p:cNvPr id="13" name="Rectangle 12"/>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48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5169"/>
          </a:xfrm>
          <a:prstGeom prst="rect">
            <a:avLst/>
          </a:prstGeom>
        </p:spPr>
      </p:pic>
      <p:sp>
        <p:nvSpPr>
          <p:cNvPr id="3" name="Text 0"/>
          <p:cNvSpPr/>
          <p:nvPr/>
        </p:nvSpPr>
        <p:spPr>
          <a:xfrm>
            <a:off x="645438" y="2812494"/>
            <a:ext cx="7653695" cy="576263"/>
          </a:xfrm>
          <a:prstGeom prst="rect">
            <a:avLst/>
          </a:prstGeom>
          <a:noFill/>
          <a:ln/>
        </p:spPr>
        <p:txBody>
          <a:bodyPr wrap="none" lIns="0" tIns="0" rIns="0" bIns="0" rtlCol="0" anchor="t"/>
          <a:lstStyle/>
          <a:p>
            <a:pPr marL="0" indent="0">
              <a:lnSpc>
                <a:spcPts val="4500"/>
              </a:lnSpc>
              <a:buNone/>
            </a:pPr>
            <a:r>
              <a:rPr lang="en-US" sz="3600" b="1" dirty="0">
                <a:solidFill>
                  <a:srgbClr val="333F70"/>
                </a:solidFill>
                <a:latin typeface="Unbounded Bold" pitchFamily="34" charset="0"/>
                <a:ea typeface="Unbounded Bold" pitchFamily="34" charset="-122"/>
                <a:cs typeface="Unbounded Bold" pitchFamily="34" charset="-120"/>
              </a:rPr>
              <a:t>Mechanism of Bubble Sort</a:t>
            </a:r>
            <a:endParaRPr lang="en-US" sz="3600" dirty="0"/>
          </a:p>
        </p:txBody>
      </p:sp>
      <p:sp>
        <p:nvSpPr>
          <p:cNvPr id="4" name="Shape 1"/>
          <p:cNvSpPr/>
          <p:nvPr/>
        </p:nvSpPr>
        <p:spPr>
          <a:xfrm>
            <a:off x="7303770" y="3665339"/>
            <a:ext cx="22860" cy="4056936"/>
          </a:xfrm>
          <a:prstGeom prst="roundRect">
            <a:avLst>
              <a:gd name="adj" fmla="val 338821"/>
            </a:avLst>
          </a:prstGeom>
          <a:solidFill>
            <a:srgbClr val="BCDBD4"/>
          </a:solidFill>
          <a:ln/>
        </p:spPr>
      </p:sp>
      <p:sp>
        <p:nvSpPr>
          <p:cNvPr id="5" name="Shape 2"/>
          <p:cNvSpPr/>
          <p:nvPr/>
        </p:nvSpPr>
        <p:spPr>
          <a:xfrm>
            <a:off x="6485156" y="4068723"/>
            <a:ext cx="645438" cy="22860"/>
          </a:xfrm>
          <a:prstGeom prst="roundRect">
            <a:avLst>
              <a:gd name="adj" fmla="val 338821"/>
            </a:avLst>
          </a:prstGeom>
          <a:solidFill>
            <a:srgbClr val="BCDBD4"/>
          </a:solidFill>
          <a:ln/>
        </p:spPr>
      </p:sp>
      <p:sp>
        <p:nvSpPr>
          <p:cNvPr id="6" name="Shape 3"/>
          <p:cNvSpPr/>
          <p:nvPr/>
        </p:nvSpPr>
        <p:spPr>
          <a:xfrm>
            <a:off x="7107734" y="3872746"/>
            <a:ext cx="414933" cy="414933"/>
          </a:xfrm>
          <a:prstGeom prst="roundRect">
            <a:avLst>
              <a:gd name="adj" fmla="val 18667"/>
            </a:avLst>
          </a:prstGeom>
          <a:solidFill>
            <a:srgbClr val="D6F5EE"/>
          </a:solidFill>
          <a:ln w="7620">
            <a:solidFill>
              <a:srgbClr val="BCDBD4"/>
            </a:solidFill>
            <a:prstDash val="solid"/>
          </a:ln>
        </p:spPr>
      </p:sp>
      <p:sp>
        <p:nvSpPr>
          <p:cNvPr id="7" name="Text 4"/>
          <p:cNvSpPr/>
          <p:nvPr/>
        </p:nvSpPr>
        <p:spPr>
          <a:xfrm>
            <a:off x="7243227" y="3941921"/>
            <a:ext cx="143828" cy="276582"/>
          </a:xfrm>
          <a:prstGeom prst="rect">
            <a:avLst/>
          </a:prstGeom>
          <a:noFill/>
          <a:ln/>
        </p:spPr>
        <p:txBody>
          <a:bodyPr wrap="none" lIns="0" tIns="0" rIns="0" bIns="0" rtlCol="0" anchor="t"/>
          <a:lstStyle/>
          <a:p>
            <a:pPr marL="0" indent="0" algn="ctr">
              <a:lnSpc>
                <a:spcPts val="2150"/>
              </a:lnSpc>
              <a:buNone/>
            </a:pPr>
            <a:r>
              <a:rPr lang="en-US" sz="2150" b="1" dirty="0">
                <a:solidFill>
                  <a:srgbClr val="333F70"/>
                </a:solidFill>
                <a:latin typeface="Unbounded Bold" pitchFamily="34" charset="0"/>
                <a:ea typeface="Unbounded Bold" pitchFamily="34" charset="-122"/>
                <a:cs typeface="Unbounded Bold" pitchFamily="34" charset="-120"/>
              </a:rPr>
              <a:t>1</a:t>
            </a:r>
            <a:endParaRPr lang="en-US" sz="2150" dirty="0"/>
          </a:p>
        </p:txBody>
      </p:sp>
      <p:sp>
        <p:nvSpPr>
          <p:cNvPr id="8" name="Text 5"/>
          <p:cNvSpPr/>
          <p:nvPr/>
        </p:nvSpPr>
        <p:spPr>
          <a:xfrm>
            <a:off x="3995857" y="3849648"/>
            <a:ext cx="2305169" cy="288131"/>
          </a:xfrm>
          <a:prstGeom prst="rect">
            <a:avLst/>
          </a:prstGeom>
          <a:noFill/>
          <a:ln/>
        </p:spPr>
        <p:txBody>
          <a:bodyPr wrap="none" lIns="0" tIns="0" rIns="0" bIns="0" rtlCol="0" anchor="t"/>
          <a:lstStyle/>
          <a:p>
            <a:pPr marL="0" indent="0" algn="r">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Start</a:t>
            </a:r>
            <a:endParaRPr lang="en-US" sz="1800" dirty="0"/>
          </a:p>
        </p:txBody>
      </p:sp>
      <p:sp>
        <p:nvSpPr>
          <p:cNvPr id="9" name="Text 6"/>
          <p:cNvSpPr/>
          <p:nvPr/>
        </p:nvSpPr>
        <p:spPr>
          <a:xfrm>
            <a:off x="645438" y="4248388"/>
            <a:ext cx="5655588" cy="590074"/>
          </a:xfrm>
          <a:prstGeom prst="rect">
            <a:avLst/>
          </a:prstGeom>
          <a:noFill/>
          <a:ln/>
        </p:spPr>
        <p:txBody>
          <a:bodyPr wrap="square" lIns="0" tIns="0" rIns="0" bIns="0" rtlCol="0" anchor="t"/>
          <a:lstStyle/>
          <a:p>
            <a:pPr marL="0" indent="0" algn="r">
              <a:lnSpc>
                <a:spcPts val="2300"/>
              </a:lnSpc>
              <a:buNone/>
            </a:pPr>
            <a:r>
              <a:rPr lang="en-US" sz="1450" dirty="0">
                <a:solidFill>
                  <a:srgbClr val="333F70"/>
                </a:solidFill>
                <a:latin typeface="Open Sans" pitchFamily="34" charset="0"/>
                <a:ea typeface="Open Sans" pitchFamily="34" charset="-122"/>
                <a:cs typeface="Open Sans" pitchFamily="34" charset="-120"/>
              </a:rPr>
              <a:t>Begin with the first element of the array. Compare it with the next element.</a:t>
            </a:r>
            <a:endParaRPr lang="en-US" sz="1450" dirty="0"/>
          </a:p>
        </p:txBody>
      </p:sp>
      <p:sp>
        <p:nvSpPr>
          <p:cNvPr id="10" name="Shape 7"/>
          <p:cNvSpPr/>
          <p:nvPr/>
        </p:nvSpPr>
        <p:spPr>
          <a:xfrm>
            <a:off x="7499806" y="4990624"/>
            <a:ext cx="645438" cy="22860"/>
          </a:xfrm>
          <a:prstGeom prst="roundRect">
            <a:avLst>
              <a:gd name="adj" fmla="val 338821"/>
            </a:avLst>
          </a:prstGeom>
          <a:solidFill>
            <a:srgbClr val="BCDBD4"/>
          </a:solidFill>
          <a:ln/>
        </p:spPr>
      </p:sp>
      <p:sp>
        <p:nvSpPr>
          <p:cNvPr id="11" name="Shape 8"/>
          <p:cNvSpPr/>
          <p:nvPr/>
        </p:nvSpPr>
        <p:spPr>
          <a:xfrm>
            <a:off x="7107734" y="4794647"/>
            <a:ext cx="414933" cy="414933"/>
          </a:xfrm>
          <a:prstGeom prst="roundRect">
            <a:avLst>
              <a:gd name="adj" fmla="val 18667"/>
            </a:avLst>
          </a:prstGeom>
          <a:solidFill>
            <a:srgbClr val="D6F5EE"/>
          </a:solidFill>
          <a:ln w="7620">
            <a:solidFill>
              <a:srgbClr val="BCDBD4"/>
            </a:solidFill>
            <a:prstDash val="solid"/>
          </a:ln>
        </p:spPr>
      </p:sp>
      <p:sp>
        <p:nvSpPr>
          <p:cNvPr id="12" name="Text 9"/>
          <p:cNvSpPr/>
          <p:nvPr/>
        </p:nvSpPr>
        <p:spPr>
          <a:xfrm>
            <a:off x="7199650" y="4863822"/>
            <a:ext cx="230981" cy="276582"/>
          </a:xfrm>
          <a:prstGeom prst="rect">
            <a:avLst/>
          </a:prstGeom>
          <a:noFill/>
          <a:ln/>
        </p:spPr>
        <p:txBody>
          <a:bodyPr wrap="none" lIns="0" tIns="0" rIns="0" bIns="0" rtlCol="0" anchor="t"/>
          <a:lstStyle/>
          <a:p>
            <a:pPr marL="0" indent="0" algn="ctr">
              <a:lnSpc>
                <a:spcPts val="2150"/>
              </a:lnSpc>
              <a:buNone/>
            </a:pPr>
            <a:r>
              <a:rPr lang="en-US" sz="2150" b="1" dirty="0">
                <a:solidFill>
                  <a:srgbClr val="333F70"/>
                </a:solidFill>
                <a:latin typeface="Unbounded Bold" pitchFamily="34" charset="0"/>
                <a:ea typeface="Unbounded Bold" pitchFamily="34" charset="-122"/>
                <a:cs typeface="Unbounded Bold" pitchFamily="34" charset="-120"/>
              </a:rPr>
              <a:t>2</a:t>
            </a:r>
            <a:endParaRPr lang="en-US" sz="2150" dirty="0"/>
          </a:p>
        </p:txBody>
      </p:sp>
      <p:sp>
        <p:nvSpPr>
          <p:cNvPr id="13" name="Text 10"/>
          <p:cNvSpPr/>
          <p:nvPr/>
        </p:nvSpPr>
        <p:spPr>
          <a:xfrm>
            <a:off x="8329374" y="4771549"/>
            <a:ext cx="2849999" cy="288131"/>
          </a:xfrm>
          <a:prstGeom prst="rect">
            <a:avLst/>
          </a:prstGeom>
          <a:noFill/>
          <a:ln/>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Compare and Swap</a:t>
            </a:r>
            <a:endParaRPr lang="en-US" sz="1800" dirty="0"/>
          </a:p>
        </p:txBody>
      </p:sp>
      <p:sp>
        <p:nvSpPr>
          <p:cNvPr id="14" name="Text 11"/>
          <p:cNvSpPr/>
          <p:nvPr/>
        </p:nvSpPr>
        <p:spPr>
          <a:xfrm>
            <a:off x="8329374" y="5170289"/>
            <a:ext cx="5655588" cy="295037"/>
          </a:xfrm>
          <a:prstGeom prst="rect">
            <a:avLst/>
          </a:prstGeom>
          <a:noFill/>
          <a:ln/>
        </p:spPr>
        <p:txBody>
          <a:bodyPr wrap="none" lIns="0" tIns="0" rIns="0" bIns="0" rtlCol="0" anchor="t"/>
          <a:lstStyle/>
          <a:p>
            <a:pPr marL="0" indent="0" algn="l">
              <a:lnSpc>
                <a:spcPts val="2300"/>
              </a:lnSpc>
              <a:buNone/>
            </a:pPr>
            <a:r>
              <a:rPr lang="en-US" sz="1450" dirty="0">
                <a:solidFill>
                  <a:srgbClr val="333F70"/>
                </a:solidFill>
                <a:latin typeface="Open Sans" pitchFamily="34" charset="0"/>
                <a:ea typeface="Open Sans" pitchFamily="34" charset="-122"/>
                <a:cs typeface="Open Sans" pitchFamily="34" charset="-120"/>
              </a:rPr>
              <a:t>If the first element is greater, swap them. Move to the next pair.</a:t>
            </a:r>
            <a:endParaRPr lang="en-US" sz="1450" dirty="0"/>
          </a:p>
        </p:txBody>
      </p:sp>
      <p:sp>
        <p:nvSpPr>
          <p:cNvPr id="15" name="Shape 12"/>
          <p:cNvSpPr/>
          <p:nvPr/>
        </p:nvSpPr>
        <p:spPr>
          <a:xfrm>
            <a:off x="6485156" y="5820370"/>
            <a:ext cx="645438" cy="22860"/>
          </a:xfrm>
          <a:prstGeom prst="roundRect">
            <a:avLst>
              <a:gd name="adj" fmla="val 338821"/>
            </a:avLst>
          </a:prstGeom>
          <a:solidFill>
            <a:srgbClr val="BCDBD4"/>
          </a:solidFill>
          <a:ln/>
        </p:spPr>
      </p:sp>
      <p:sp>
        <p:nvSpPr>
          <p:cNvPr id="16" name="Shape 13"/>
          <p:cNvSpPr/>
          <p:nvPr/>
        </p:nvSpPr>
        <p:spPr>
          <a:xfrm>
            <a:off x="7107734" y="5624393"/>
            <a:ext cx="414933" cy="414933"/>
          </a:xfrm>
          <a:prstGeom prst="roundRect">
            <a:avLst>
              <a:gd name="adj" fmla="val 18667"/>
            </a:avLst>
          </a:prstGeom>
          <a:solidFill>
            <a:srgbClr val="D6F5EE"/>
          </a:solidFill>
          <a:ln w="7620">
            <a:solidFill>
              <a:srgbClr val="BCDBD4"/>
            </a:solidFill>
            <a:prstDash val="solid"/>
          </a:ln>
        </p:spPr>
      </p:sp>
      <p:sp>
        <p:nvSpPr>
          <p:cNvPr id="17" name="Text 14"/>
          <p:cNvSpPr/>
          <p:nvPr/>
        </p:nvSpPr>
        <p:spPr>
          <a:xfrm>
            <a:off x="7199174" y="5693569"/>
            <a:ext cx="232053" cy="276582"/>
          </a:xfrm>
          <a:prstGeom prst="rect">
            <a:avLst/>
          </a:prstGeom>
          <a:noFill/>
          <a:ln/>
        </p:spPr>
        <p:txBody>
          <a:bodyPr wrap="none" lIns="0" tIns="0" rIns="0" bIns="0" rtlCol="0" anchor="t"/>
          <a:lstStyle/>
          <a:p>
            <a:pPr marL="0" indent="0" algn="ctr">
              <a:lnSpc>
                <a:spcPts val="2150"/>
              </a:lnSpc>
              <a:buNone/>
            </a:pPr>
            <a:r>
              <a:rPr lang="en-US" sz="2150" b="1" dirty="0">
                <a:solidFill>
                  <a:srgbClr val="333F70"/>
                </a:solidFill>
                <a:latin typeface="Unbounded Bold" pitchFamily="34" charset="0"/>
                <a:ea typeface="Unbounded Bold" pitchFamily="34" charset="-122"/>
                <a:cs typeface="Unbounded Bold" pitchFamily="34" charset="-120"/>
              </a:rPr>
              <a:t>3</a:t>
            </a:r>
            <a:endParaRPr lang="en-US" sz="2150" dirty="0"/>
          </a:p>
        </p:txBody>
      </p:sp>
      <p:sp>
        <p:nvSpPr>
          <p:cNvPr id="18" name="Text 15"/>
          <p:cNvSpPr/>
          <p:nvPr/>
        </p:nvSpPr>
        <p:spPr>
          <a:xfrm>
            <a:off x="3995857" y="5601295"/>
            <a:ext cx="2305169" cy="288131"/>
          </a:xfrm>
          <a:prstGeom prst="rect">
            <a:avLst/>
          </a:prstGeom>
          <a:noFill/>
          <a:ln/>
        </p:spPr>
        <p:txBody>
          <a:bodyPr wrap="none" lIns="0" tIns="0" rIns="0" bIns="0" rtlCol="0" anchor="t"/>
          <a:lstStyle/>
          <a:p>
            <a:pPr marL="0" indent="0" algn="r">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Repeat</a:t>
            </a:r>
            <a:endParaRPr lang="en-US" sz="1800" dirty="0"/>
          </a:p>
        </p:txBody>
      </p:sp>
      <p:sp>
        <p:nvSpPr>
          <p:cNvPr id="19" name="Text 16"/>
          <p:cNvSpPr/>
          <p:nvPr/>
        </p:nvSpPr>
        <p:spPr>
          <a:xfrm>
            <a:off x="645438" y="6000036"/>
            <a:ext cx="5655588" cy="590074"/>
          </a:xfrm>
          <a:prstGeom prst="rect">
            <a:avLst/>
          </a:prstGeom>
          <a:noFill/>
          <a:ln/>
        </p:spPr>
        <p:txBody>
          <a:bodyPr wrap="square" lIns="0" tIns="0" rIns="0" bIns="0" rtlCol="0" anchor="t"/>
          <a:lstStyle/>
          <a:p>
            <a:pPr marL="0" indent="0" algn="r">
              <a:lnSpc>
                <a:spcPts val="2300"/>
              </a:lnSpc>
              <a:buNone/>
            </a:pPr>
            <a:r>
              <a:rPr lang="en-US" sz="1450" dirty="0">
                <a:solidFill>
                  <a:srgbClr val="333F70"/>
                </a:solidFill>
                <a:latin typeface="Open Sans" pitchFamily="34" charset="0"/>
                <a:ea typeface="Open Sans" pitchFamily="34" charset="-122"/>
                <a:cs typeface="Open Sans" pitchFamily="34" charset="-120"/>
              </a:rPr>
              <a:t>Continue this process for the entire array. Larger elements "bubble up" to the end.</a:t>
            </a:r>
            <a:endParaRPr lang="en-US" sz="1450" dirty="0"/>
          </a:p>
        </p:txBody>
      </p:sp>
      <p:sp>
        <p:nvSpPr>
          <p:cNvPr id="20" name="Shape 17"/>
          <p:cNvSpPr/>
          <p:nvPr/>
        </p:nvSpPr>
        <p:spPr>
          <a:xfrm>
            <a:off x="7499806" y="6650236"/>
            <a:ext cx="645438" cy="22860"/>
          </a:xfrm>
          <a:prstGeom prst="roundRect">
            <a:avLst>
              <a:gd name="adj" fmla="val 338821"/>
            </a:avLst>
          </a:prstGeom>
          <a:solidFill>
            <a:srgbClr val="BCDBD4"/>
          </a:solidFill>
          <a:ln/>
        </p:spPr>
      </p:sp>
      <p:sp>
        <p:nvSpPr>
          <p:cNvPr id="21" name="Shape 18"/>
          <p:cNvSpPr/>
          <p:nvPr/>
        </p:nvSpPr>
        <p:spPr>
          <a:xfrm>
            <a:off x="7107734" y="6454259"/>
            <a:ext cx="414933" cy="414933"/>
          </a:xfrm>
          <a:prstGeom prst="roundRect">
            <a:avLst>
              <a:gd name="adj" fmla="val 18667"/>
            </a:avLst>
          </a:prstGeom>
          <a:solidFill>
            <a:srgbClr val="D6F5EE"/>
          </a:solidFill>
          <a:ln w="7620">
            <a:solidFill>
              <a:srgbClr val="BCDBD4"/>
            </a:solidFill>
            <a:prstDash val="solid"/>
          </a:ln>
        </p:spPr>
      </p:sp>
      <p:sp>
        <p:nvSpPr>
          <p:cNvPr id="22" name="Text 19"/>
          <p:cNvSpPr/>
          <p:nvPr/>
        </p:nvSpPr>
        <p:spPr>
          <a:xfrm>
            <a:off x="7196078" y="6523434"/>
            <a:ext cx="238244" cy="276582"/>
          </a:xfrm>
          <a:prstGeom prst="rect">
            <a:avLst/>
          </a:prstGeom>
          <a:noFill/>
          <a:ln/>
        </p:spPr>
        <p:txBody>
          <a:bodyPr wrap="none" lIns="0" tIns="0" rIns="0" bIns="0" rtlCol="0" anchor="t"/>
          <a:lstStyle/>
          <a:p>
            <a:pPr marL="0" indent="0" algn="ctr">
              <a:lnSpc>
                <a:spcPts val="2150"/>
              </a:lnSpc>
              <a:buNone/>
            </a:pPr>
            <a:r>
              <a:rPr lang="en-US" sz="2150" b="1" dirty="0">
                <a:solidFill>
                  <a:srgbClr val="333F70"/>
                </a:solidFill>
                <a:latin typeface="Unbounded Bold" pitchFamily="34" charset="0"/>
                <a:ea typeface="Unbounded Bold" pitchFamily="34" charset="-122"/>
                <a:cs typeface="Unbounded Bold" pitchFamily="34" charset="-120"/>
              </a:rPr>
              <a:t>4</a:t>
            </a:r>
            <a:endParaRPr lang="en-US" sz="2150" dirty="0"/>
          </a:p>
        </p:txBody>
      </p:sp>
      <p:sp>
        <p:nvSpPr>
          <p:cNvPr id="23" name="Text 20"/>
          <p:cNvSpPr/>
          <p:nvPr/>
        </p:nvSpPr>
        <p:spPr>
          <a:xfrm>
            <a:off x="8329374" y="6431161"/>
            <a:ext cx="2305169" cy="288131"/>
          </a:xfrm>
          <a:prstGeom prst="rect">
            <a:avLst/>
          </a:prstGeom>
          <a:noFill/>
          <a:ln/>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Multiple Passes</a:t>
            </a:r>
            <a:endParaRPr lang="en-US" sz="1800" dirty="0"/>
          </a:p>
        </p:txBody>
      </p:sp>
      <p:sp>
        <p:nvSpPr>
          <p:cNvPr id="24" name="Text 21"/>
          <p:cNvSpPr/>
          <p:nvPr/>
        </p:nvSpPr>
        <p:spPr>
          <a:xfrm>
            <a:off x="8329374" y="6829901"/>
            <a:ext cx="5655588" cy="590074"/>
          </a:xfrm>
          <a:prstGeom prst="rect">
            <a:avLst/>
          </a:prstGeom>
          <a:noFill/>
          <a:ln/>
        </p:spPr>
        <p:txBody>
          <a:bodyPr wrap="square" lIns="0" tIns="0" rIns="0" bIns="0" rtlCol="0" anchor="t"/>
          <a:lstStyle/>
          <a:p>
            <a:pPr marL="0" indent="0" algn="l">
              <a:lnSpc>
                <a:spcPts val="2300"/>
              </a:lnSpc>
              <a:buNone/>
            </a:pPr>
            <a:r>
              <a:rPr lang="en-US" sz="1450" dirty="0">
                <a:solidFill>
                  <a:srgbClr val="333F70"/>
                </a:solidFill>
                <a:latin typeface="Open Sans" pitchFamily="34" charset="0"/>
                <a:ea typeface="Open Sans" pitchFamily="34" charset="-122"/>
                <a:cs typeface="Open Sans" pitchFamily="34" charset="-120"/>
              </a:rPr>
              <a:t>Repeat the entire process until no more swaps are needed. The array is now sorted.</a:t>
            </a:r>
            <a:endParaRPr lang="en-US" sz="1450" dirty="0"/>
          </a:p>
        </p:txBody>
      </p:sp>
      <p:sp>
        <p:nvSpPr>
          <p:cNvPr id="25" name="Rectangle 24"/>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078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68604"/>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Advantages and Disadvantages of Bubble Sort</a:t>
            </a:r>
            <a:endParaRPr lang="en-US" sz="4450" dirty="0"/>
          </a:p>
        </p:txBody>
      </p:sp>
      <p:sp>
        <p:nvSpPr>
          <p:cNvPr id="3" name="Text 1"/>
          <p:cNvSpPr/>
          <p:nvPr/>
        </p:nvSpPr>
        <p:spPr>
          <a:xfrm>
            <a:off x="793790" y="415313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Advantages</a:t>
            </a:r>
            <a:endParaRPr lang="en-US" sz="2200" dirty="0"/>
          </a:p>
        </p:txBody>
      </p:sp>
      <p:sp>
        <p:nvSpPr>
          <p:cNvPr id="4" name="Text 2"/>
          <p:cNvSpPr/>
          <p:nvPr/>
        </p:nvSpPr>
        <p:spPr>
          <a:xfrm>
            <a:off x="793790" y="47342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Simple to understand and implement</a:t>
            </a:r>
            <a:endParaRPr lang="en-US" sz="1750" dirty="0"/>
          </a:p>
        </p:txBody>
      </p:sp>
      <p:sp>
        <p:nvSpPr>
          <p:cNvPr id="5" name="Text 3"/>
          <p:cNvSpPr/>
          <p:nvPr/>
        </p:nvSpPr>
        <p:spPr>
          <a:xfrm>
            <a:off x="793790" y="51764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Requires minimal additional memory</a:t>
            </a:r>
            <a:endParaRPr lang="en-US" sz="1750" dirty="0"/>
          </a:p>
        </p:txBody>
      </p:sp>
      <p:sp>
        <p:nvSpPr>
          <p:cNvPr id="6" name="Text 4"/>
          <p:cNvSpPr/>
          <p:nvPr/>
        </p:nvSpPr>
        <p:spPr>
          <a:xfrm>
            <a:off x="793790" y="56186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Detects if the list is already sorted</a:t>
            </a:r>
            <a:endParaRPr lang="en-US" sz="1750" dirty="0"/>
          </a:p>
        </p:txBody>
      </p:sp>
      <p:sp>
        <p:nvSpPr>
          <p:cNvPr id="7" name="Text 5"/>
          <p:cNvSpPr/>
          <p:nvPr/>
        </p:nvSpPr>
        <p:spPr>
          <a:xfrm>
            <a:off x="7599521" y="415313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Disadvantages</a:t>
            </a:r>
            <a:endParaRPr lang="en-US" sz="2200" dirty="0"/>
          </a:p>
        </p:txBody>
      </p:sp>
      <p:sp>
        <p:nvSpPr>
          <p:cNvPr id="8" name="Text 6"/>
          <p:cNvSpPr/>
          <p:nvPr/>
        </p:nvSpPr>
        <p:spPr>
          <a:xfrm>
            <a:off x="7599521" y="47342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Poor time complexity of O(n²)</a:t>
            </a:r>
            <a:endParaRPr lang="en-US" sz="1750" dirty="0"/>
          </a:p>
        </p:txBody>
      </p:sp>
      <p:sp>
        <p:nvSpPr>
          <p:cNvPr id="9" name="Text 7"/>
          <p:cNvSpPr/>
          <p:nvPr/>
        </p:nvSpPr>
        <p:spPr>
          <a:xfrm>
            <a:off x="7599521" y="51764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Inefficient for large datasets</a:t>
            </a:r>
            <a:endParaRPr lang="en-US" sz="1750" dirty="0"/>
          </a:p>
        </p:txBody>
      </p:sp>
      <p:sp>
        <p:nvSpPr>
          <p:cNvPr id="10" name="Text 8"/>
          <p:cNvSpPr/>
          <p:nvPr/>
        </p:nvSpPr>
        <p:spPr>
          <a:xfrm>
            <a:off x="7599521" y="56186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Performs poorly compared to advanced algorithms</a:t>
            </a:r>
            <a:endParaRPr lang="en-US" sz="1750" dirty="0"/>
          </a:p>
        </p:txBody>
      </p:sp>
      <p:sp>
        <p:nvSpPr>
          <p:cNvPr id="11" name="Rectangle 10"/>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544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8540" y="880110"/>
            <a:ext cx="7496889" cy="623649"/>
          </a:xfrm>
          <a:prstGeom prst="rect">
            <a:avLst/>
          </a:prstGeom>
          <a:noFill/>
          <a:ln/>
        </p:spPr>
        <p:txBody>
          <a:bodyPr wrap="none" lIns="0" tIns="0" rIns="0" bIns="0" rtlCol="0" anchor="t"/>
          <a:lstStyle/>
          <a:p>
            <a:pPr marL="0" indent="0">
              <a:lnSpc>
                <a:spcPts val="4900"/>
              </a:lnSpc>
              <a:buNone/>
            </a:pPr>
            <a:r>
              <a:rPr lang="en-US" sz="3900" b="1" dirty="0">
                <a:solidFill>
                  <a:srgbClr val="333F70"/>
                </a:solidFill>
                <a:latin typeface="Unbounded Bold" pitchFamily="34" charset="0"/>
                <a:ea typeface="Unbounded Bold" pitchFamily="34" charset="-122"/>
                <a:cs typeface="Unbounded Bold" pitchFamily="34" charset="-120"/>
              </a:rPr>
              <a:t>Quick Sort: An Overview</a:t>
            </a:r>
            <a:endParaRPr lang="en-US" sz="3900" dirty="0"/>
          </a:p>
        </p:txBody>
      </p:sp>
      <p:pic>
        <p:nvPicPr>
          <p:cNvPr id="4" name="Image 1" descr="preencoded.png"/>
          <p:cNvPicPr>
            <a:picLocks noChangeAspect="1"/>
          </p:cNvPicPr>
          <p:nvPr/>
        </p:nvPicPr>
        <p:blipFill>
          <a:blip r:embed="rId4"/>
          <a:stretch>
            <a:fillRect/>
          </a:stretch>
        </p:blipFill>
        <p:spPr>
          <a:xfrm>
            <a:off x="698540" y="1803083"/>
            <a:ext cx="498991" cy="498991"/>
          </a:xfrm>
          <a:prstGeom prst="rect">
            <a:avLst/>
          </a:prstGeom>
        </p:spPr>
      </p:pic>
      <p:sp>
        <p:nvSpPr>
          <p:cNvPr id="5" name="Text 1"/>
          <p:cNvSpPr/>
          <p:nvPr/>
        </p:nvSpPr>
        <p:spPr>
          <a:xfrm>
            <a:off x="698540" y="2501622"/>
            <a:ext cx="3043714" cy="311944"/>
          </a:xfrm>
          <a:prstGeom prst="rect">
            <a:avLst/>
          </a:prstGeom>
          <a:noFill/>
          <a:ln/>
        </p:spPr>
        <p:txBody>
          <a:bodyPr wrap="non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Divide and Conquer</a:t>
            </a:r>
            <a:endParaRPr lang="en-US" sz="1950" dirty="0"/>
          </a:p>
        </p:txBody>
      </p:sp>
      <p:sp>
        <p:nvSpPr>
          <p:cNvPr id="6" name="Text 2"/>
          <p:cNvSpPr/>
          <p:nvPr/>
        </p:nvSpPr>
        <p:spPr>
          <a:xfrm>
            <a:off x="698540" y="2933224"/>
            <a:ext cx="7746921" cy="319445"/>
          </a:xfrm>
          <a:prstGeom prst="rect">
            <a:avLst/>
          </a:prstGeom>
          <a:noFill/>
          <a:ln/>
        </p:spPr>
        <p:txBody>
          <a:bodyPr wrap="non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Quick Sort uses a divide-and-conquer strategy to efficiently sort elements.</a:t>
            </a:r>
            <a:endParaRPr lang="en-US" sz="1550" dirty="0"/>
          </a:p>
        </p:txBody>
      </p:sp>
      <p:pic>
        <p:nvPicPr>
          <p:cNvPr id="7" name="Image 2" descr="preencoded.png"/>
          <p:cNvPicPr>
            <a:picLocks noChangeAspect="1"/>
          </p:cNvPicPr>
          <p:nvPr/>
        </p:nvPicPr>
        <p:blipFill>
          <a:blip r:embed="rId5"/>
          <a:stretch>
            <a:fillRect/>
          </a:stretch>
        </p:blipFill>
        <p:spPr>
          <a:xfrm>
            <a:off x="698540" y="3851434"/>
            <a:ext cx="498991" cy="498991"/>
          </a:xfrm>
          <a:prstGeom prst="rect">
            <a:avLst/>
          </a:prstGeom>
        </p:spPr>
      </p:pic>
      <p:sp>
        <p:nvSpPr>
          <p:cNvPr id="8" name="Text 3"/>
          <p:cNvSpPr/>
          <p:nvPr/>
        </p:nvSpPr>
        <p:spPr>
          <a:xfrm>
            <a:off x="698540" y="4549973"/>
            <a:ext cx="2495193" cy="311944"/>
          </a:xfrm>
          <a:prstGeom prst="rect">
            <a:avLst/>
          </a:prstGeom>
          <a:noFill/>
          <a:ln/>
        </p:spPr>
        <p:txBody>
          <a:bodyPr wrap="non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Pivot-Based</a:t>
            </a:r>
            <a:endParaRPr lang="en-US" sz="1950" dirty="0"/>
          </a:p>
        </p:txBody>
      </p:sp>
      <p:sp>
        <p:nvSpPr>
          <p:cNvPr id="9" name="Text 4"/>
          <p:cNvSpPr/>
          <p:nvPr/>
        </p:nvSpPr>
        <p:spPr>
          <a:xfrm>
            <a:off x="698540" y="4981575"/>
            <a:ext cx="7746921" cy="319445"/>
          </a:xfrm>
          <a:prstGeom prst="rect">
            <a:avLst/>
          </a:prstGeom>
          <a:noFill/>
          <a:ln/>
        </p:spPr>
        <p:txBody>
          <a:bodyPr wrap="non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It selects a 'pivot' element and partitions the array around it.</a:t>
            </a:r>
            <a:endParaRPr lang="en-US" sz="1550" dirty="0"/>
          </a:p>
        </p:txBody>
      </p:sp>
      <p:pic>
        <p:nvPicPr>
          <p:cNvPr id="10" name="Image 3" descr="preencoded.png"/>
          <p:cNvPicPr>
            <a:picLocks noChangeAspect="1"/>
          </p:cNvPicPr>
          <p:nvPr/>
        </p:nvPicPr>
        <p:blipFill>
          <a:blip r:embed="rId6"/>
          <a:stretch>
            <a:fillRect/>
          </a:stretch>
        </p:blipFill>
        <p:spPr>
          <a:xfrm>
            <a:off x="698540" y="5899785"/>
            <a:ext cx="498991" cy="498991"/>
          </a:xfrm>
          <a:prstGeom prst="rect">
            <a:avLst/>
          </a:prstGeom>
        </p:spPr>
      </p:pic>
      <p:sp>
        <p:nvSpPr>
          <p:cNvPr id="11" name="Text 5"/>
          <p:cNvSpPr/>
          <p:nvPr/>
        </p:nvSpPr>
        <p:spPr>
          <a:xfrm>
            <a:off x="698540" y="6598325"/>
            <a:ext cx="2495193" cy="311944"/>
          </a:xfrm>
          <a:prstGeom prst="rect">
            <a:avLst/>
          </a:prstGeom>
          <a:noFill/>
          <a:ln/>
        </p:spPr>
        <p:txBody>
          <a:bodyPr wrap="none" lIns="0" tIns="0" rIns="0" bIns="0" rtlCol="0" anchor="t"/>
          <a:lstStyle/>
          <a:p>
            <a:pPr marL="0" indent="0" algn="l">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Recursive</a:t>
            </a:r>
            <a:endParaRPr lang="en-US" sz="1950" dirty="0"/>
          </a:p>
        </p:txBody>
      </p:sp>
      <p:sp>
        <p:nvSpPr>
          <p:cNvPr id="12" name="Text 6"/>
          <p:cNvSpPr/>
          <p:nvPr/>
        </p:nvSpPr>
        <p:spPr>
          <a:xfrm>
            <a:off x="698540" y="7029926"/>
            <a:ext cx="7746921" cy="319445"/>
          </a:xfrm>
          <a:prstGeom prst="rect">
            <a:avLst/>
          </a:prstGeom>
          <a:noFill/>
          <a:ln/>
        </p:spPr>
        <p:txBody>
          <a:bodyPr wrap="non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The algorithm recursively applies the same process to smaller subarrays.</a:t>
            </a:r>
            <a:endParaRPr lang="en-US" sz="1550" dirty="0"/>
          </a:p>
        </p:txBody>
      </p:sp>
    </p:spTree>
    <p:extLst>
      <p:ext uri="{BB962C8B-B14F-4D97-AF65-F5344CB8AC3E}">
        <p14:creationId xmlns:p14="http://schemas.microsoft.com/office/powerpoint/2010/main" val="2247091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97374"/>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Definition of Quick Sort</a:t>
            </a:r>
            <a:endParaRPr lang="en-US" sz="4450" dirty="0"/>
          </a:p>
        </p:txBody>
      </p:sp>
      <p:sp>
        <p:nvSpPr>
          <p:cNvPr id="4" name="Shape 1"/>
          <p:cNvSpPr/>
          <p:nvPr/>
        </p:nvSpPr>
        <p:spPr>
          <a:xfrm>
            <a:off x="6280190" y="2655094"/>
            <a:ext cx="3664863" cy="2765227"/>
          </a:xfrm>
          <a:prstGeom prst="roundRect">
            <a:avLst>
              <a:gd name="adj" fmla="val 3445"/>
            </a:avLst>
          </a:prstGeom>
          <a:solidFill>
            <a:srgbClr val="D6F5EE"/>
          </a:solidFill>
          <a:ln w="7620">
            <a:solidFill>
              <a:srgbClr val="BCDBD4"/>
            </a:solidFill>
            <a:prstDash val="solid"/>
          </a:ln>
        </p:spPr>
      </p:sp>
      <p:sp>
        <p:nvSpPr>
          <p:cNvPr id="5" name="Text 2"/>
          <p:cNvSpPr/>
          <p:nvPr/>
        </p:nvSpPr>
        <p:spPr>
          <a:xfrm>
            <a:off x="6514624" y="2889528"/>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Divide-and-Conquer</a:t>
            </a:r>
            <a:endParaRPr lang="en-US" sz="2200" dirty="0"/>
          </a:p>
        </p:txBody>
      </p:sp>
      <p:sp>
        <p:nvSpPr>
          <p:cNvPr id="6" name="Text 3"/>
          <p:cNvSpPr/>
          <p:nvPr/>
        </p:nvSpPr>
        <p:spPr>
          <a:xfrm>
            <a:off x="6514624" y="3734276"/>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Quick Sort divides the array into smaller subarrays, sorts them independently, and combines the results.</a:t>
            </a:r>
            <a:endParaRPr lang="en-US" sz="1750" dirty="0"/>
          </a:p>
        </p:txBody>
      </p:sp>
      <p:sp>
        <p:nvSpPr>
          <p:cNvPr id="7" name="Shape 4"/>
          <p:cNvSpPr/>
          <p:nvPr/>
        </p:nvSpPr>
        <p:spPr>
          <a:xfrm>
            <a:off x="10171867" y="2655094"/>
            <a:ext cx="3664863" cy="2765227"/>
          </a:xfrm>
          <a:prstGeom prst="roundRect">
            <a:avLst>
              <a:gd name="adj" fmla="val 3445"/>
            </a:avLst>
          </a:prstGeom>
          <a:solidFill>
            <a:srgbClr val="D6F5EE"/>
          </a:solidFill>
          <a:ln w="7620">
            <a:solidFill>
              <a:srgbClr val="BCDBD4"/>
            </a:solidFill>
            <a:prstDash val="solid"/>
          </a:ln>
        </p:spPr>
      </p:sp>
      <p:sp>
        <p:nvSpPr>
          <p:cNvPr id="8" name="Text 5"/>
          <p:cNvSpPr/>
          <p:nvPr/>
        </p:nvSpPr>
        <p:spPr>
          <a:xfrm>
            <a:off x="10406301" y="288952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Partitioning</a:t>
            </a:r>
            <a:endParaRPr lang="en-US" sz="2200" dirty="0"/>
          </a:p>
        </p:txBody>
      </p:sp>
      <p:sp>
        <p:nvSpPr>
          <p:cNvPr id="9" name="Text 6"/>
          <p:cNvSpPr/>
          <p:nvPr/>
        </p:nvSpPr>
        <p:spPr>
          <a:xfrm>
            <a:off x="10406301" y="3379946"/>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It uses a pivot element to partition the array into two halves.</a:t>
            </a:r>
            <a:endParaRPr lang="en-US" sz="1750" dirty="0"/>
          </a:p>
        </p:txBody>
      </p:sp>
      <p:sp>
        <p:nvSpPr>
          <p:cNvPr id="10" name="Shape 7"/>
          <p:cNvSpPr/>
          <p:nvPr/>
        </p:nvSpPr>
        <p:spPr>
          <a:xfrm>
            <a:off x="6280190" y="5647134"/>
            <a:ext cx="7556421" cy="1685092"/>
          </a:xfrm>
          <a:prstGeom prst="roundRect">
            <a:avLst>
              <a:gd name="adj" fmla="val 5654"/>
            </a:avLst>
          </a:prstGeom>
          <a:solidFill>
            <a:srgbClr val="D6F5EE"/>
          </a:solidFill>
          <a:ln w="7620">
            <a:solidFill>
              <a:srgbClr val="BCDBD4"/>
            </a:solidFill>
            <a:prstDash val="solid"/>
          </a:ln>
        </p:spPr>
      </p:sp>
      <p:sp>
        <p:nvSpPr>
          <p:cNvPr id="11" name="Text 8"/>
          <p:cNvSpPr/>
          <p:nvPr/>
        </p:nvSpPr>
        <p:spPr>
          <a:xfrm>
            <a:off x="6514624" y="588156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In-Place Sorting</a:t>
            </a:r>
            <a:endParaRPr lang="en-US" sz="2200" dirty="0"/>
          </a:p>
        </p:txBody>
      </p:sp>
      <p:sp>
        <p:nvSpPr>
          <p:cNvPr id="12" name="Text 9"/>
          <p:cNvSpPr/>
          <p:nvPr/>
        </p:nvSpPr>
        <p:spPr>
          <a:xfrm>
            <a:off x="6514624" y="6371987"/>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Quick Sort typically sorts the array in-place, minimizing additional memory usage.</a:t>
            </a:r>
            <a:endParaRPr lang="en-US" sz="1750" dirty="0"/>
          </a:p>
        </p:txBody>
      </p:sp>
      <p:sp>
        <p:nvSpPr>
          <p:cNvPr id="13" name="Rectangle 12"/>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0632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386"/>
          </a:xfrm>
          <a:prstGeom prst="rect">
            <a:avLst/>
          </a:prstGeom>
        </p:spPr>
      </p:pic>
      <p:sp>
        <p:nvSpPr>
          <p:cNvPr id="3" name="Text 0"/>
          <p:cNvSpPr/>
          <p:nvPr/>
        </p:nvSpPr>
        <p:spPr>
          <a:xfrm>
            <a:off x="676751" y="531733"/>
            <a:ext cx="7651194" cy="604242"/>
          </a:xfrm>
          <a:prstGeom prst="rect">
            <a:avLst/>
          </a:prstGeom>
          <a:noFill/>
          <a:ln/>
        </p:spPr>
        <p:txBody>
          <a:bodyPr wrap="none" lIns="0" tIns="0" rIns="0" bIns="0" rtlCol="0" anchor="t"/>
          <a:lstStyle/>
          <a:p>
            <a:pPr marL="0" indent="0">
              <a:lnSpc>
                <a:spcPts val="4750"/>
              </a:lnSpc>
              <a:buNone/>
            </a:pPr>
            <a:r>
              <a:rPr lang="en-US" sz="3800" b="1" dirty="0">
                <a:solidFill>
                  <a:srgbClr val="333F70"/>
                </a:solidFill>
                <a:latin typeface="Unbounded Bold" pitchFamily="34" charset="0"/>
                <a:ea typeface="Unbounded Bold" pitchFamily="34" charset="-122"/>
                <a:cs typeface="Unbounded Bold" pitchFamily="34" charset="-120"/>
              </a:rPr>
              <a:t>Mechanism of Quick Sort</a:t>
            </a:r>
            <a:endParaRPr lang="en-US" sz="3800" dirty="0"/>
          </a:p>
        </p:txBody>
      </p:sp>
      <p:sp>
        <p:nvSpPr>
          <p:cNvPr id="4" name="Shape 1"/>
          <p:cNvSpPr/>
          <p:nvPr/>
        </p:nvSpPr>
        <p:spPr>
          <a:xfrm>
            <a:off x="955358" y="1426012"/>
            <a:ext cx="22860" cy="6273641"/>
          </a:xfrm>
          <a:prstGeom prst="roundRect">
            <a:avLst>
              <a:gd name="adj" fmla="val 355268"/>
            </a:avLst>
          </a:prstGeom>
          <a:solidFill>
            <a:srgbClr val="BCDBD4"/>
          </a:solidFill>
          <a:ln/>
        </p:spPr>
      </p:sp>
      <p:sp>
        <p:nvSpPr>
          <p:cNvPr id="5" name="Shape 2"/>
          <p:cNvSpPr/>
          <p:nvPr/>
        </p:nvSpPr>
        <p:spPr>
          <a:xfrm>
            <a:off x="1161455" y="1849636"/>
            <a:ext cx="676751" cy="22860"/>
          </a:xfrm>
          <a:prstGeom prst="roundRect">
            <a:avLst>
              <a:gd name="adj" fmla="val 355268"/>
            </a:avLst>
          </a:prstGeom>
          <a:solidFill>
            <a:srgbClr val="BCDBD4"/>
          </a:solidFill>
          <a:ln/>
        </p:spPr>
      </p:sp>
      <p:sp>
        <p:nvSpPr>
          <p:cNvPr id="6" name="Shape 3"/>
          <p:cNvSpPr/>
          <p:nvPr/>
        </p:nvSpPr>
        <p:spPr>
          <a:xfrm>
            <a:off x="749260" y="1643539"/>
            <a:ext cx="435054" cy="435054"/>
          </a:xfrm>
          <a:prstGeom prst="roundRect">
            <a:avLst>
              <a:gd name="adj" fmla="val 18668"/>
            </a:avLst>
          </a:prstGeom>
          <a:solidFill>
            <a:srgbClr val="D6F5EE"/>
          </a:solidFill>
          <a:ln w="7620">
            <a:solidFill>
              <a:srgbClr val="BCDBD4"/>
            </a:solidFill>
            <a:prstDash val="solid"/>
          </a:ln>
        </p:spPr>
      </p:sp>
      <p:sp>
        <p:nvSpPr>
          <p:cNvPr id="7" name="Text 4"/>
          <p:cNvSpPr/>
          <p:nvPr/>
        </p:nvSpPr>
        <p:spPr>
          <a:xfrm>
            <a:off x="891302" y="1716048"/>
            <a:ext cx="150852" cy="290036"/>
          </a:xfrm>
          <a:prstGeom prst="rect">
            <a:avLst/>
          </a:prstGeom>
          <a:noFill/>
          <a:ln/>
        </p:spPr>
        <p:txBody>
          <a:bodyPr wrap="none" lIns="0" tIns="0" rIns="0" bIns="0" rtlCol="0" anchor="t"/>
          <a:lstStyle/>
          <a:p>
            <a:pPr marL="0" indent="0" algn="ctr">
              <a:lnSpc>
                <a:spcPts val="2250"/>
              </a:lnSpc>
              <a:buNone/>
            </a:pPr>
            <a:r>
              <a:rPr lang="en-US" sz="2250" b="1" dirty="0">
                <a:solidFill>
                  <a:srgbClr val="333F70"/>
                </a:solidFill>
                <a:latin typeface="Unbounded Bold" pitchFamily="34" charset="0"/>
                <a:ea typeface="Unbounded Bold" pitchFamily="34" charset="-122"/>
                <a:cs typeface="Unbounded Bold" pitchFamily="34" charset="-120"/>
              </a:rPr>
              <a:t>1</a:t>
            </a:r>
            <a:endParaRPr lang="en-US" sz="2250" dirty="0"/>
          </a:p>
        </p:txBody>
      </p:sp>
      <p:sp>
        <p:nvSpPr>
          <p:cNvPr id="8" name="Text 5"/>
          <p:cNvSpPr/>
          <p:nvPr/>
        </p:nvSpPr>
        <p:spPr>
          <a:xfrm>
            <a:off x="2030254" y="1619369"/>
            <a:ext cx="2417088" cy="302062"/>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Choose Pivot</a:t>
            </a:r>
            <a:endParaRPr lang="en-US" sz="1900" dirty="0"/>
          </a:p>
        </p:txBody>
      </p:sp>
      <p:sp>
        <p:nvSpPr>
          <p:cNvPr id="9" name="Text 6"/>
          <p:cNvSpPr/>
          <p:nvPr/>
        </p:nvSpPr>
        <p:spPr>
          <a:xfrm>
            <a:off x="2030254" y="2037397"/>
            <a:ext cx="6436995" cy="618649"/>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Select a pivot element from the array, often the last or a random element.</a:t>
            </a:r>
            <a:endParaRPr lang="en-US" sz="1500" dirty="0"/>
          </a:p>
        </p:txBody>
      </p:sp>
      <p:sp>
        <p:nvSpPr>
          <p:cNvPr id="10" name="Shape 7"/>
          <p:cNvSpPr/>
          <p:nvPr/>
        </p:nvSpPr>
        <p:spPr>
          <a:xfrm>
            <a:off x="1161455" y="3466386"/>
            <a:ext cx="676751" cy="22860"/>
          </a:xfrm>
          <a:prstGeom prst="roundRect">
            <a:avLst>
              <a:gd name="adj" fmla="val 355268"/>
            </a:avLst>
          </a:prstGeom>
          <a:solidFill>
            <a:srgbClr val="BCDBD4"/>
          </a:solidFill>
          <a:ln/>
        </p:spPr>
      </p:sp>
      <p:sp>
        <p:nvSpPr>
          <p:cNvPr id="11" name="Shape 8"/>
          <p:cNvSpPr/>
          <p:nvPr/>
        </p:nvSpPr>
        <p:spPr>
          <a:xfrm>
            <a:off x="749260" y="3260288"/>
            <a:ext cx="435054" cy="435054"/>
          </a:xfrm>
          <a:prstGeom prst="roundRect">
            <a:avLst>
              <a:gd name="adj" fmla="val 18668"/>
            </a:avLst>
          </a:prstGeom>
          <a:solidFill>
            <a:srgbClr val="D6F5EE"/>
          </a:solidFill>
          <a:ln w="7620">
            <a:solidFill>
              <a:srgbClr val="BCDBD4"/>
            </a:solidFill>
            <a:prstDash val="solid"/>
          </a:ln>
        </p:spPr>
      </p:sp>
      <p:sp>
        <p:nvSpPr>
          <p:cNvPr id="12" name="Text 9"/>
          <p:cNvSpPr/>
          <p:nvPr/>
        </p:nvSpPr>
        <p:spPr>
          <a:xfrm>
            <a:off x="845701" y="3332798"/>
            <a:ext cx="242173" cy="290036"/>
          </a:xfrm>
          <a:prstGeom prst="rect">
            <a:avLst/>
          </a:prstGeom>
          <a:noFill/>
          <a:ln/>
        </p:spPr>
        <p:txBody>
          <a:bodyPr wrap="none" lIns="0" tIns="0" rIns="0" bIns="0" rtlCol="0" anchor="t"/>
          <a:lstStyle/>
          <a:p>
            <a:pPr marL="0" indent="0" algn="ctr">
              <a:lnSpc>
                <a:spcPts val="2250"/>
              </a:lnSpc>
              <a:buNone/>
            </a:pPr>
            <a:r>
              <a:rPr lang="en-US" sz="2250" b="1" dirty="0">
                <a:solidFill>
                  <a:srgbClr val="333F70"/>
                </a:solidFill>
                <a:latin typeface="Unbounded Bold" pitchFamily="34" charset="0"/>
                <a:ea typeface="Unbounded Bold" pitchFamily="34" charset="-122"/>
                <a:cs typeface="Unbounded Bold" pitchFamily="34" charset="-120"/>
              </a:rPr>
              <a:t>2</a:t>
            </a:r>
            <a:endParaRPr lang="en-US" sz="2250" dirty="0"/>
          </a:p>
        </p:txBody>
      </p:sp>
      <p:sp>
        <p:nvSpPr>
          <p:cNvPr id="13" name="Text 10"/>
          <p:cNvSpPr/>
          <p:nvPr/>
        </p:nvSpPr>
        <p:spPr>
          <a:xfrm>
            <a:off x="2030254" y="3236119"/>
            <a:ext cx="2417088" cy="302062"/>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Partitioning</a:t>
            </a:r>
            <a:endParaRPr lang="en-US" sz="1900" dirty="0"/>
          </a:p>
        </p:txBody>
      </p:sp>
      <p:sp>
        <p:nvSpPr>
          <p:cNvPr id="14" name="Text 11"/>
          <p:cNvSpPr/>
          <p:nvPr/>
        </p:nvSpPr>
        <p:spPr>
          <a:xfrm>
            <a:off x="2030254" y="3654147"/>
            <a:ext cx="6436995" cy="618649"/>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Rearrange the array so elements smaller than the pivot are on the left, larger on the right.</a:t>
            </a:r>
            <a:endParaRPr lang="en-US" sz="1500" dirty="0"/>
          </a:p>
        </p:txBody>
      </p:sp>
      <p:sp>
        <p:nvSpPr>
          <p:cNvPr id="15" name="Shape 12"/>
          <p:cNvSpPr/>
          <p:nvPr/>
        </p:nvSpPr>
        <p:spPr>
          <a:xfrm>
            <a:off x="1161455" y="5083135"/>
            <a:ext cx="676751" cy="22860"/>
          </a:xfrm>
          <a:prstGeom prst="roundRect">
            <a:avLst>
              <a:gd name="adj" fmla="val 355268"/>
            </a:avLst>
          </a:prstGeom>
          <a:solidFill>
            <a:srgbClr val="BCDBD4"/>
          </a:solidFill>
          <a:ln/>
        </p:spPr>
      </p:sp>
      <p:sp>
        <p:nvSpPr>
          <p:cNvPr id="16" name="Shape 13"/>
          <p:cNvSpPr/>
          <p:nvPr/>
        </p:nvSpPr>
        <p:spPr>
          <a:xfrm>
            <a:off x="749260" y="4877038"/>
            <a:ext cx="435054" cy="435054"/>
          </a:xfrm>
          <a:prstGeom prst="roundRect">
            <a:avLst>
              <a:gd name="adj" fmla="val 18668"/>
            </a:avLst>
          </a:prstGeom>
          <a:solidFill>
            <a:srgbClr val="D6F5EE"/>
          </a:solidFill>
          <a:ln w="7620">
            <a:solidFill>
              <a:srgbClr val="BCDBD4"/>
            </a:solidFill>
            <a:prstDash val="solid"/>
          </a:ln>
        </p:spPr>
      </p:sp>
      <p:sp>
        <p:nvSpPr>
          <p:cNvPr id="17" name="Text 14"/>
          <p:cNvSpPr/>
          <p:nvPr/>
        </p:nvSpPr>
        <p:spPr>
          <a:xfrm>
            <a:off x="845106" y="4949547"/>
            <a:ext cx="243245" cy="290036"/>
          </a:xfrm>
          <a:prstGeom prst="rect">
            <a:avLst/>
          </a:prstGeom>
          <a:noFill/>
          <a:ln/>
        </p:spPr>
        <p:txBody>
          <a:bodyPr wrap="none" lIns="0" tIns="0" rIns="0" bIns="0" rtlCol="0" anchor="t"/>
          <a:lstStyle/>
          <a:p>
            <a:pPr marL="0" indent="0" algn="ctr">
              <a:lnSpc>
                <a:spcPts val="2250"/>
              </a:lnSpc>
              <a:buNone/>
            </a:pPr>
            <a:r>
              <a:rPr lang="en-US" sz="2250" b="1" dirty="0">
                <a:solidFill>
                  <a:srgbClr val="333F70"/>
                </a:solidFill>
                <a:latin typeface="Unbounded Bold" pitchFamily="34" charset="0"/>
                <a:ea typeface="Unbounded Bold" pitchFamily="34" charset="-122"/>
                <a:cs typeface="Unbounded Bold" pitchFamily="34" charset="-120"/>
              </a:rPr>
              <a:t>3</a:t>
            </a:r>
            <a:endParaRPr lang="en-US" sz="2250" dirty="0"/>
          </a:p>
        </p:txBody>
      </p:sp>
      <p:sp>
        <p:nvSpPr>
          <p:cNvPr id="18" name="Text 15"/>
          <p:cNvSpPr/>
          <p:nvPr/>
        </p:nvSpPr>
        <p:spPr>
          <a:xfrm>
            <a:off x="2030254" y="4852868"/>
            <a:ext cx="2689860" cy="302062"/>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Recursive Sorting</a:t>
            </a:r>
            <a:endParaRPr lang="en-US" sz="1900" dirty="0"/>
          </a:p>
        </p:txBody>
      </p:sp>
      <p:sp>
        <p:nvSpPr>
          <p:cNvPr id="19" name="Text 16"/>
          <p:cNvSpPr/>
          <p:nvPr/>
        </p:nvSpPr>
        <p:spPr>
          <a:xfrm>
            <a:off x="2030254" y="5270897"/>
            <a:ext cx="6436995" cy="618649"/>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Recursively apply Quick Sort to the subarrays on the left and right of the pivot.</a:t>
            </a:r>
            <a:endParaRPr lang="en-US" sz="1500" dirty="0"/>
          </a:p>
        </p:txBody>
      </p:sp>
      <p:sp>
        <p:nvSpPr>
          <p:cNvPr id="20" name="Shape 17"/>
          <p:cNvSpPr/>
          <p:nvPr/>
        </p:nvSpPr>
        <p:spPr>
          <a:xfrm>
            <a:off x="1161455" y="6699885"/>
            <a:ext cx="676751" cy="22860"/>
          </a:xfrm>
          <a:prstGeom prst="roundRect">
            <a:avLst>
              <a:gd name="adj" fmla="val 355268"/>
            </a:avLst>
          </a:prstGeom>
          <a:solidFill>
            <a:srgbClr val="BCDBD4"/>
          </a:solidFill>
          <a:ln/>
        </p:spPr>
      </p:sp>
      <p:sp>
        <p:nvSpPr>
          <p:cNvPr id="21" name="Shape 18"/>
          <p:cNvSpPr/>
          <p:nvPr/>
        </p:nvSpPr>
        <p:spPr>
          <a:xfrm>
            <a:off x="749260" y="6493788"/>
            <a:ext cx="435054" cy="435054"/>
          </a:xfrm>
          <a:prstGeom prst="roundRect">
            <a:avLst>
              <a:gd name="adj" fmla="val 18668"/>
            </a:avLst>
          </a:prstGeom>
          <a:solidFill>
            <a:srgbClr val="D6F5EE"/>
          </a:solidFill>
          <a:ln w="7620">
            <a:solidFill>
              <a:srgbClr val="BCDBD4"/>
            </a:solidFill>
            <a:prstDash val="solid"/>
          </a:ln>
        </p:spPr>
      </p:sp>
      <p:sp>
        <p:nvSpPr>
          <p:cNvPr id="22" name="Text 19"/>
          <p:cNvSpPr/>
          <p:nvPr/>
        </p:nvSpPr>
        <p:spPr>
          <a:xfrm>
            <a:off x="841891" y="6566297"/>
            <a:ext cx="249674" cy="290036"/>
          </a:xfrm>
          <a:prstGeom prst="rect">
            <a:avLst/>
          </a:prstGeom>
          <a:noFill/>
          <a:ln/>
        </p:spPr>
        <p:txBody>
          <a:bodyPr wrap="none" lIns="0" tIns="0" rIns="0" bIns="0" rtlCol="0" anchor="t"/>
          <a:lstStyle/>
          <a:p>
            <a:pPr marL="0" indent="0" algn="ctr">
              <a:lnSpc>
                <a:spcPts val="2250"/>
              </a:lnSpc>
              <a:buNone/>
            </a:pPr>
            <a:r>
              <a:rPr lang="en-US" sz="2250" b="1" dirty="0">
                <a:solidFill>
                  <a:srgbClr val="333F70"/>
                </a:solidFill>
                <a:latin typeface="Unbounded Bold" pitchFamily="34" charset="0"/>
                <a:ea typeface="Unbounded Bold" pitchFamily="34" charset="-122"/>
                <a:cs typeface="Unbounded Bold" pitchFamily="34" charset="-120"/>
              </a:rPr>
              <a:t>4</a:t>
            </a:r>
            <a:endParaRPr lang="en-US" sz="2250" dirty="0"/>
          </a:p>
        </p:txBody>
      </p:sp>
      <p:sp>
        <p:nvSpPr>
          <p:cNvPr id="23" name="Text 20"/>
          <p:cNvSpPr/>
          <p:nvPr/>
        </p:nvSpPr>
        <p:spPr>
          <a:xfrm>
            <a:off x="2030254" y="6469618"/>
            <a:ext cx="2417088" cy="302062"/>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Combine</a:t>
            </a:r>
            <a:endParaRPr lang="en-US" sz="1900" dirty="0"/>
          </a:p>
        </p:txBody>
      </p:sp>
      <p:sp>
        <p:nvSpPr>
          <p:cNvPr id="24" name="Text 21"/>
          <p:cNvSpPr/>
          <p:nvPr/>
        </p:nvSpPr>
        <p:spPr>
          <a:xfrm>
            <a:off x="2030254" y="6887647"/>
            <a:ext cx="6436995" cy="618649"/>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The sorted subarrays are already in place, forming the final sorted array.</a:t>
            </a:r>
            <a:endParaRPr lang="en-US" sz="1500" dirty="0"/>
          </a:p>
        </p:txBody>
      </p:sp>
    </p:spTree>
    <p:extLst>
      <p:ext uri="{BB962C8B-B14F-4D97-AF65-F5344CB8AC3E}">
        <p14:creationId xmlns:p14="http://schemas.microsoft.com/office/powerpoint/2010/main" val="597003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68604"/>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Advantages and Disadvantages of Quick Sort</a:t>
            </a:r>
            <a:endParaRPr lang="en-US" sz="4450" dirty="0"/>
          </a:p>
        </p:txBody>
      </p:sp>
      <p:sp>
        <p:nvSpPr>
          <p:cNvPr id="3" name="Text 1"/>
          <p:cNvSpPr/>
          <p:nvPr/>
        </p:nvSpPr>
        <p:spPr>
          <a:xfrm>
            <a:off x="793790" y="415313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Advantages</a:t>
            </a:r>
            <a:endParaRPr lang="en-US" sz="2200" dirty="0"/>
          </a:p>
        </p:txBody>
      </p:sp>
      <p:sp>
        <p:nvSpPr>
          <p:cNvPr id="4" name="Text 2"/>
          <p:cNvSpPr/>
          <p:nvPr/>
        </p:nvSpPr>
        <p:spPr>
          <a:xfrm>
            <a:off x="793790" y="47342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Efficient for large datasets</a:t>
            </a:r>
            <a:endParaRPr lang="en-US" sz="1750" dirty="0"/>
          </a:p>
        </p:txBody>
      </p:sp>
      <p:sp>
        <p:nvSpPr>
          <p:cNvPr id="5" name="Text 3"/>
          <p:cNvSpPr/>
          <p:nvPr/>
        </p:nvSpPr>
        <p:spPr>
          <a:xfrm>
            <a:off x="793790" y="51764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Average time complexity of O(n log n)</a:t>
            </a:r>
            <a:endParaRPr lang="en-US" sz="1750" dirty="0"/>
          </a:p>
        </p:txBody>
      </p:sp>
      <p:sp>
        <p:nvSpPr>
          <p:cNvPr id="6" name="Text 4"/>
          <p:cNvSpPr/>
          <p:nvPr/>
        </p:nvSpPr>
        <p:spPr>
          <a:xfrm>
            <a:off x="793790" y="56186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In-place sorting with low memory usage</a:t>
            </a:r>
            <a:endParaRPr lang="en-US" sz="1750" dirty="0"/>
          </a:p>
        </p:txBody>
      </p:sp>
      <p:sp>
        <p:nvSpPr>
          <p:cNvPr id="7" name="Text 5"/>
          <p:cNvSpPr/>
          <p:nvPr/>
        </p:nvSpPr>
        <p:spPr>
          <a:xfrm>
            <a:off x="7599521" y="415313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Disadvantages</a:t>
            </a:r>
            <a:endParaRPr lang="en-US" sz="2200" dirty="0"/>
          </a:p>
        </p:txBody>
      </p:sp>
      <p:sp>
        <p:nvSpPr>
          <p:cNvPr id="8" name="Text 6"/>
          <p:cNvSpPr/>
          <p:nvPr/>
        </p:nvSpPr>
        <p:spPr>
          <a:xfrm>
            <a:off x="7599521" y="47342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Worst-case time complexity of O(n²)</a:t>
            </a:r>
            <a:endParaRPr lang="en-US" sz="1750" dirty="0"/>
          </a:p>
        </p:txBody>
      </p:sp>
      <p:sp>
        <p:nvSpPr>
          <p:cNvPr id="9" name="Text 7"/>
          <p:cNvSpPr/>
          <p:nvPr/>
        </p:nvSpPr>
        <p:spPr>
          <a:xfrm>
            <a:off x="7599521" y="51764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Not stable (may change order of equal elements)</a:t>
            </a:r>
            <a:endParaRPr lang="en-US" sz="1750" dirty="0"/>
          </a:p>
        </p:txBody>
      </p:sp>
      <p:sp>
        <p:nvSpPr>
          <p:cNvPr id="10" name="Text 8"/>
          <p:cNvSpPr/>
          <p:nvPr/>
        </p:nvSpPr>
        <p:spPr>
          <a:xfrm>
            <a:off x="7599521" y="56186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Performance depends on pivot selection</a:t>
            </a:r>
            <a:endParaRPr lang="en-US" sz="1750" dirty="0"/>
          </a:p>
        </p:txBody>
      </p:sp>
    </p:spTree>
    <p:extLst>
      <p:ext uri="{BB962C8B-B14F-4D97-AF65-F5344CB8AC3E}">
        <p14:creationId xmlns:p14="http://schemas.microsoft.com/office/powerpoint/2010/main" val="1188273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607" y="2620566"/>
            <a:ext cx="4919186" cy="2988469"/>
          </a:xfrm>
          <a:prstGeom prst="rect">
            <a:avLst/>
          </a:prstGeom>
        </p:spPr>
      </p:pic>
      <p:sp>
        <p:nvSpPr>
          <p:cNvPr id="4" name="Text 0"/>
          <p:cNvSpPr/>
          <p:nvPr/>
        </p:nvSpPr>
        <p:spPr>
          <a:xfrm>
            <a:off x="6280190" y="1486138"/>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Definition of Stack (LIFO)</a:t>
            </a:r>
            <a:endParaRPr lang="en-US" sz="4450" dirty="0"/>
          </a:p>
        </p:txBody>
      </p:sp>
      <p:sp>
        <p:nvSpPr>
          <p:cNvPr id="5" name="Shape 1"/>
          <p:cNvSpPr/>
          <p:nvPr/>
        </p:nvSpPr>
        <p:spPr>
          <a:xfrm>
            <a:off x="6280190" y="3243858"/>
            <a:ext cx="3664863" cy="3499604"/>
          </a:xfrm>
          <a:prstGeom prst="roundRect">
            <a:avLst>
              <a:gd name="adj" fmla="val 2722"/>
            </a:avLst>
          </a:prstGeom>
          <a:solidFill>
            <a:srgbClr val="D6F5EE"/>
          </a:solidFill>
          <a:ln w="7620">
            <a:solidFill>
              <a:srgbClr val="BCDBD4"/>
            </a:solidFill>
            <a:prstDash val="solid"/>
          </a:ln>
        </p:spPr>
      </p:sp>
      <p:sp>
        <p:nvSpPr>
          <p:cNvPr id="6" name="Text 2"/>
          <p:cNvSpPr/>
          <p:nvPr/>
        </p:nvSpPr>
        <p:spPr>
          <a:xfrm>
            <a:off x="6514624" y="3478292"/>
            <a:ext cx="2963228"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Last-In-First-Out</a:t>
            </a:r>
            <a:endParaRPr lang="en-US" sz="2200" dirty="0"/>
          </a:p>
        </p:txBody>
      </p:sp>
      <p:sp>
        <p:nvSpPr>
          <p:cNvPr id="7" name="Text 3"/>
          <p:cNvSpPr/>
          <p:nvPr/>
        </p:nvSpPr>
        <p:spPr>
          <a:xfrm>
            <a:off x="6514624" y="3968710"/>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 Stack is an ADT that follows the Last-In-First-Out (LIFO) principle. This means that the most recently added item is the first one to be removed.</a:t>
            </a:r>
            <a:endParaRPr lang="en-US" sz="1750" dirty="0"/>
          </a:p>
        </p:txBody>
      </p:sp>
      <p:sp>
        <p:nvSpPr>
          <p:cNvPr id="8" name="Shape 4"/>
          <p:cNvSpPr/>
          <p:nvPr/>
        </p:nvSpPr>
        <p:spPr>
          <a:xfrm>
            <a:off x="10171867" y="3243858"/>
            <a:ext cx="3664863" cy="3499604"/>
          </a:xfrm>
          <a:prstGeom prst="roundRect">
            <a:avLst>
              <a:gd name="adj" fmla="val 2722"/>
            </a:avLst>
          </a:prstGeom>
          <a:solidFill>
            <a:srgbClr val="D6F5EE"/>
          </a:solidFill>
          <a:ln w="7620">
            <a:solidFill>
              <a:srgbClr val="BCDBD4"/>
            </a:solidFill>
            <a:prstDash val="solid"/>
          </a:ln>
        </p:spPr>
      </p:sp>
      <p:sp>
        <p:nvSpPr>
          <p:cNvPr id="9" name="Text 5"/>
          <p:cNvSpPr/>
          <p:nvPr/>
        </p:nvSpPr>
        <p:spPr>
          <a:xfrm>
            <a:off x="10406301" y="3478292"/>
            <a:ext cx="2933819"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Efficient Access</a:t>
            </a:r>
            <a:endParaRPr lang="en-US" sz="2200" dirty="0"/>
          </a:p>
        </p:txBody>
      </p:sp>
      <p:sp>
        <p:nvSpPr>
          <p:cNvPr id="10" name="Text 6"/>
          <p:cNvSpPr/>
          <p:nvPr/>
        </p:nvSpPr>
        <p:spPr>
          <a:xfrm>
            <a:off x="10406301" y="3968710"/>
            <a:ext cx="3195995" cy="254031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Stacks are designed for efficient access and manipulation of data at the top, making them useful for a variety of applications such as function call management and expression evaluation.</a:t>
            </a:r>
            <a:endParaRPr lang="en-US" sz="1750" dirty="0"/>
          </a:p>
        </p:txBody>
      </p:sp>
      <p:sp>
        <p:nvSpPr>
          <p:cNvPr id="11" name="Rectangle 10"/>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379" y="918924"/>
            <a:ext cx="7645241" cy="1338263"/>
          </a:xfrm>
          <a:prstGeom prst="rect">
            <a:avLst/>
          </a:prstGeom>
          <a:noFill/>
          <a:ln/>
        </p:spPr>
        <p:txBody>
          <a:bodyPr wrap="square" lIns="0" tIns="0" rIns="0" bIns="0" rtlCol="0" anchor="t"/>
          <a:lstStyle/>
          <a:p>
            <a:pPr marL="0" indent="0">
              <a:lnSpc>
                <a:spcPts val="5250"/>
              </a:lnSpc>
              <a:buNone/>
            </a:pPr>
            <a:r>
              <a:rPr lang="en-US" sz="4200" b="1" dirty="0">
                <a:solidFill>
                  <a:srgbClr val="333F70"/>
                </a:solidFill>
                <a:latin typeface="Unbounded Bold" pitchFamily="34" charset="0"/>
                <a:ea typeface="Unbounded Bold" pitchFamily="34" charset="-122"/>
                <a:cs typeface="Unbounded Bold" pitchFamily="34" charset="-120"/>
              </a:rPr>
              <a:t>Comparison of Bubble Sort and Quick Sort</a:t>
            </a:r>
            <a:endParaRPr lang="en-US" sz="4200" dirty="0"/>
          </a:p>
        </p:txBody>
      </p:sp>
      <p:sp>
        <p:nvSpPr>
          <p:cNvPr id="4" name="Shape 1"/>
          <p:cNvSpPr/>
          <p:nvPr/>
        </p:nvSpPr>
        <p:spPr>
          <a:xfrm>
            <a:off x="749379" y="2578298"/>
            <a:ext cx="7645241" cy="4732258"/>
          </a:xfrm>
          <a:prstGeom prst="roundRect">
            <a:avLst>
              <a:gd name="adj" fmla="val 1901"/>
            </a:avLst>
          </a:prstGeom>
          <a:noFill/>
          <a:ln w="7620">
            <a:solidFill>
              <a:srgbClr val="000000">
                <a:alpha val="8000"/>
              </a:srgbClr>
            </a:solidFill>
            <a:prstDash val="solid"/>
          </a:ln>
        </p:spPr>
      </p:sp>
      <p:sp>
        <p:nvSpPr>
          <p:cNvPr id="5" name="Shape 2"/>
          <p:cNvSpPr/>
          <p:nvPr/>
        </p:nvSpPr>
        <p:spPr>
          <a:xfrm>
            <a:off x="756999" y="2585918"/>
            <a:ext cx="7629168" cy="614839"/>
          </a:xfrm>
          <a:prstGeom prst="rect">
            <a:avLst/>
          </a:prstGeom>
          <a:solidFill>
            <a:srgbClr val="FFFFFF">
              <a:alpha val="4000"/>
            </a:srgbClr>
          </a:solidFill>
          <a:ln/>
        </p:spPr>
      </p:sp>
      <p:sp>
        <p:nvSpPr>
          <p:cNvPr id="6" name="Text 3"/>
          <p:cNvSpPr/>
          <p:nvPr/>
        </p:nvSpPr>
        <p:spPr>
          <a:xfrm>
            <a:off x="972145" y="2722007"/>
            <a:ext cx="211074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Aspect</a:t>
            </a:r>
            <a:endParaRPr lang="en-US" sz="1650" dirty="0"/>
          </a:p>
        </p:txBody>
      </p:sp>
      <p:sp>
        <p:nvSpPr>
          <p:cNvPr id="7" name="Text 4"/>
          <p:cNvSpPr/>
          <p:nvPr/>
        </p:nvSpPr>
        <p:spPr>
          <a:xfrm>
            <a:off x="3518654" y="2722007"/>
            <a:ext cx="210693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Bubble Sort</a:t>
            </a:r>
            <a:endParaRPr lang="en-US" sz="1650" dirty="0"/>
          </a:p>
        </p:txBody>
      </p:sp>
      <p:sp>
        <p:nvSpPr>
          <p:cNvPr id="8" name="Text 5"/>
          <p:cNvSpPr/>
          <p:nvPr/>
        </p:nvSpPr>
        <p:spPr>
          <a:xfrm>
            <a:off x="6061353" y="2722007"/>
            <a:ext cx="211074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Quick Sort</a:t>
            </a:r>
            <a:endParaRPr lang="en-US" sz="1650" dirty="0"/>
          </a:p>
        </p:txBody>
      </p:sp>
      <p:sp>
        <p:nvSpPr>
          <p:cNvPr id="9" name="Shape 6"/>
          <p:cNvSpPr/>
          <p:nvPr/>
        </p:nvSpPr>
        <p:spPr>
          <a:xfrm>
            <a:off x="756999" y="3200757"/>
            <a:ext cx="7629168" cy="957501"/>
          </a:xfrm>
          <a:prstGeom prst="rect">
            <a:avLst/>
          </a:prstGeom>
          <a:solidFill>
            <a:srgbClr val="000000">
              <a:alpha val="4000"/>
            </a:srgbClr>
          </a:solidFill>
          <a:ln/>
        </p:spPr>
      </p:sp>
      <p:sp>
        <p:nvSpPr>
          <p:cNvPr id="10" name="Text 7"/>
          <p:cNvSpPr/>
          <p:nvPr/>
        </p:nvSpPr>
        <p:spPr>
          <a:xfrm>
            <a:off x="972145" y="3336846"/>
            <a:ext cx="2110740" cy="685324"/>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Time Complexity (Average)</a:t>
            </a:r>
            <a:endParaRPr lang="en-US" sz="1650" dirty="0"/>
          </a:p>
        </p:txBody>
      </p:sp>
      <p:sp>
        <p:nvSpPr>
          <p:cNvPr id="11" name="Text 8"/>
          <p:cNvSpPr/>
          <p:nvPr/>
        </p:nvSpPr>
        <p:spPr>
          <a:xfrm>
            <a:off x="3518654" y="3336846"/>
            <a:ext cx="210693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O(n²)</a:t>
            </a:r>
            <a:endParaRPr lang="en-US" sz="1650" dirty="0"/>
          </a:p>
        </p:txBody>
      </p:sp>
      <p:sp>
        <p:nvSpPr>
          <p:cNvPr id="12" name="Text 9"/>
          <p:cNvSpPr/>
          <p:nvPr/>
        </p:nvSpPr>
        <p:spPr>
          <a:xfrm>
            <a:off x="6061353" y="3336846"/>
            <a:ext cx="211074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O(n log n)</a:t>
            </a:r>
            <a:endParaRPr lang="en-US" sz="1650" dirty="0"/>
          </a:p>
        </p:txBody>
      </p:sp>
      <p:sp>
        <p:nvSpPr>
          <p:cNvPr id="13" name="Shape 10"/>
          <p:cNvSpPr/>
          <p:nvPr/>
        </p:nvSpPr>
        <p:spPr>
          <a:xfrm>
            <a:off x="756999" y="4158258"/>
            <a:ext cx="7629168" cy="614839"/>
          </a:xfrm>
          <a:prstGeom prst="rect">
            <a:avLst/>
          </a:prstGeom>
          <a:solidFill>
            <a:srgbClr val="FFFFFF">
              <a:alpha val="4000"/>
            </a:srgbClr>
          </a:solidFill>
          <a:ln/>
        </p:spPr>
      </p:sp>
      <p:sp>
        <p:nvSpPr>
          <p:cNvPr id="14" name="Text 11"/>
          <p:cNvSpPr/>
          <p:nvPr/>
        </p:nvSpPr>
        <p:spPr>
          <a:xfrm>
            <a:off x="972145" y="4294346"/>
            <a:ext cx="211074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Space Complexity</a:t>
            </a:r>
            <a:endParaRPr lang="en-US" sz="1650" dirty="0"/>
          </a:p>
        </p:txBody>
      </p:sp>
      <p:sp>
        <p:nvSpPr>
          <p:cNvPr id="15" name="Text 12"/>
          <p:cNvSpPr/>
          <p:nvPr/>
        </p:nvSpPr>
        <p:spPr>
          <a:xfrm>
            <a:off x="3518654" y="4294346"/>
            <a:ext cx="210693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O(1)</a:t>
            </a:r>
            <a:endParaRPr lang="en-US" sz="1650" dirty="0"/>
          </a:p>
        </p:txBody>
      </p:sp>
      <p:sp>
        <p:nvSpPr>
          <p:cNvPr id="16" name="Text 13"/>
          <p:cNvSpPr/>
          <p:nvPr/>
        </p:nvSpPr>
        <p:spPr>
          <a:xfrm>
            <a:off x="6061353" y="4294346"/>
            <a:ext cx="211074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O(log n)</a:t>
            </a:r>
            <a:endParaRPr lang="en-US" sz="1650" dirty="0"/>
          </a:p>
        </p:txBody>
      </p:sp>
      <p:sp>
        <p:nvSpPr>
          <p:cNvPr id="17" name="Shape 14"/>
          <p:cNvSpPr/>
          <p:nvPr/>
        </p:nvSpPr>
        <p:spPr>
          <a:xfrm>
            <a:off x="756999" y="4773097"/>
            <a:ext cx="7629168" cy="614839"/>
          </a:xfrm>
          <a:prstGeom prst="rect">
            <a:avLst/>
          </a:prstGeom>
          <a:solidFill>
            <a:srgbClr val="000000">
              <a:alpha val="4000"/>
            </a:srgbClr>
          </a:solidFill>
          <a:ln/>
        </p:spPr>
      </p:sp>
      <p:sp>
        <p:nvSpPr>
          <p:cNvPr id="18" name="Text 15"/>
          <p:cNvSpPr/>
          <p:nvPr/>
        </p:nvSpPr>
        <p:spPr>
          <a:xfrm>
            <a:off x="972145" y="4909185"/>
            <a:ext cx="211074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Stability</a:t>
            </a:r>
            <a:endParaRPr lang="en-US" sz="1650" dirty="0"/>
          </a:p>
        </p:txBody>
      </p:sp>
      <p:sp>
        <p:nvSpPr>
          <p:cNvPr id="19" name="Text 16"/>
          <p:cNvSpPr/>
          <p:nvPr/>
        </p:nvSpPr>
        <p:spPr>
          <a:xfrm>
            <a:off x="3518654" y="4909185"/>
            <a:ext cx="210693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Stable</a:t>
            </a:r>
            <a:endParaRPr lang="en-US" sz="1650" dirty="0"/>
          </a:p>
        </p:txBody>
      </p:sp>
      <p:sp>
        <p:nvSpPr>
          <p:cNvPr id="20" name="Text 17"/>
          <p:cNvSpPr/>
          <p:nvPr/>
        </p:nvSpPr>
        <p:spPr>
          <a:xfrm>
            <a:off x="6061353" y="4909185"/>
            <a:ext cx="211074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Not Stable</a:t>
            </a:r>
            <a:endParaRPr lang="en-US" sz="1650" dirty="0"/>
          </a:p>
        </p:txBody>
      </p:sp>
      <p:sp>
        <p:nvSpPr>
          <p:cNvPr id="21" name="Shape 18"/>
          <p:cNvSpPr/>
          <p:nvPr/>
        </p:nvSpPr>
        <p:spPr>
          <a:xfrm>
            <a:off x="756999" y="5387935"/>
            <a:ext cx="7629168" cy="957501"/>
          </a:xfrm>
          <a:prstGeom prst="rect">
            <a:avLst/>
          </a:prstGeom>
          <a:solidFill>
            <a:srgbClr val="FFFFFF">
              <a:alpha val="4000"/>
            </a:srgbClr>
          </a:solidFill>
          <a:ln/>
        </p:spPr>
      </p:sp>
      <p:sp>
        <p:nvSpPr>
          <p:cNvPr id="22" name="Text 19"/>
          <p:cNvSpPr/>
          <p:nvPr/>
        </p:nvSpPr>
        <p:spPr>
          <a:xfrm>
            <a:off x="972145" y="5524024"/>
            <a:ext cx="2110740" cy="685324"/>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Efficiency for Large Datasets</a:t>
            </a:r>
            <a:endParaRPr lang="en-US" sz="1650" dirty="0"/>
          </a:p>
        </p:txBody>
      </p:sp>
      <p:sp>
        <p:nvSpPr>
          <p:cNvPr id="23" name="Text 20"/>
          <p:cNvSpPr/>
          <p:nvPr/>
        </p:nvSpPr>
        <p:spPr>
          <a:xfrm>
            <a:off x="3518654" y="5524024"/>
            <a:ext cx="210693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Poor</a:t>
            </a:r>
            <a:endParaRPr lang="en-US" sz="1650" dirty="0"/>
          </a:p>
        </p:txBody>
      </p:sp>
      <p:sp>
        <p:nvSpPr>
          <p:cNvPr id="24" name="Text 21"/>
          <p:cNvSpPr/>
          <p:nvPr/>
        </p:nvSpPr>
        <p:spPr>
          <a:xfrm>
            <a:off x="6061353" y="5524024"/>
            <a:ext cx="211074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Excellent</a:t>
            </a:r>
            <a:endParaRPr lang="en-US" sz="1650" dirty="0"/>
          </a:p>
        </p:txBody>
      </p:sp>
      <p:sp>
        <p:nvSpPr>
          <p:cNvPr id="25" name="Shape 22"/>
          <p:cNvSpPr/>
          <p:nvPr/>
        </p:nvSpPr>
        <p:spPr>
          <a:xfrm>
            <a:off x="756999" y="6345436"/>
            <a:ext cx="7629168" cy="957501"/>
          </a:xfrm>
          <a:prstGeom prst="rect">
            <a:avLst/>
          </a:prstGeom>
          <a:solidFill>
            <a:srgbClr val="000000">
              <a:alpha val="4000"/>
            </a:srgbClr>
          </a:solidFill>
          <a:ln/>
        </p:spPr>
      </p:sp>
      <p:sp>
        <p:nvSpPr>
          <p:cNvPr id="26" name="Text 23"/>
          <p:cNvSpPr/>
          <p:nvPr/>
        </p:nvSpPr>
        <p:spPr>
          <a:xfrm>
            <a:off x="972145" y="6481524"/>
            <a:ext cx="2110740" cy="685324"/>
          </a:xfrm>
          <a:prstGeom prst="rect">
            <a:avLst/>
          </a:prstGeom>
          <a:noFill/>
          <a:ln/>
        </p:spPr>
        <p:txBody>
          <a:bodyPr wrap="squar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Implementation Complexity</a:t>
            </a:r>
            <a:endParaRPr lang="en-US" sz="1650" dirty="0"/>
          </a:p>
        </p:txBody>
      </p:sp>
      <p:sp>
        <p:nvSpPr>
          <p:cNvPr id="27" name="Text 24"/>
          <p:cNvSpPr/>
          <p:nvPr/>
        </p:nvSpPr>
        <p:spPr>
          <a:xfrm>
            <a:off x="3518654" y="6481524"/>
            <a:ext cx="210693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Simple</a:t>
            </a:r>
            <a:endParaRPr lang="en-US" sz="1650" dirty="0"/>
          </a:p>
        </p:txBody>
      </p:sp>
      <p:sp>
        <p:nvSpPr>
          <p:cNvPr id="28" name="Text 25"/>
          <p:cNvSpPr/>
          <p:nvPr/>
        </p:nvSpPr>
        <p:spPr>
          <a:xfrm>
            <a:off x="6061353" y="6481524"/>
            <a:ext cx="2110740" cy="342662"/>
          </a:xfrm>
          <a:prstGeom prst="rect">
            <a:avLst/>
          </a:prstGeom>
          <a:noFill/>
          <a:ln/>
        </p:spPr>
        <p:txBody>
          <a:bodyPr wrap="none" lIns="0" tIns="0" rIns="0" bIns="0" rtlCol="0" anchor="t"/>
          <a:lstStyle/>
          <a:p>
            <a:pPr marL="0" indent="0">
              <a:lnSpc>
                <a:spcPts val="2650"/>
              </a:lnSpc>
              <a:buNone/>
            </a:pPr>
            <a:r>
              <a:rPr lang="en-US" sz="1650" dirty="0">
                <a:solidFill>
                  <a:srgbClr val="333F70"/>
                </a:solidFill>
                <a:latin typeface="Open Sans" pitchFamily="34" charset="0"/>
                <a:ea typeface="Open Sans" pitchFamily="34" charset="-122"/>
                <a:cs typeface="Open Sans" pitchFamily="34" charset="-120"/>
              </a:rPr>
              <a:t>Moderate</a:t>
            </a:r>
            <a:endParaRPr lang="en-US" sz="1650" dirty="0"/>
          </a:p>
        </p:txBody>
      </p:sp>
    </p:spTree>
    <p:extLst>
      <p:ext uri="{BB962C8B-B14F-4D97-AF65-F5344CB8AC3E}">
        <p14:creationId xmlns:p14="http://schemas.microsoft.com/office/powerpoint/2010/main" val="1492563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784515"/>
            <a:ext cx="4919305" cy="2660571"/>
          </a:xfrm>
          <a:prstGeom prst="rect">
            <a:avLst/>
          </a:prstGeom>
        </p:spPr>
      </p:pic>
      <p:sp>
        <p:nvSpPr>
          <p:cNvPr id="4" name="Text 0"/>
          <p:cNvSpPr/>
          <p:nvPr/>
        </p:nvSpPr>
        <p:spPr>
          <a:xfrm>
            <a:off x="6280190" y="1751528"/>
            <a:ext cx="7556421" cy="2934653"/>
          </a:xfrm>
          <a:prstGeom prst="rect">
            <a:avLst/>
          </a:prstGeom>
          <a:noFill/>
          <a:ln/>
        </p:spPr>
        <p:txBody>
          <a:bodyPr wrap="square" lIns="0" tIns="0" rIns="0" bIns="0" rtlCol="0" anchor="t"/>
          <a:lstStyle/>
          <a:p>
            <a:pPr marL="0" indent="0">
              <a:lnSpc>
                <a:spcPts val="7700"/>
              </a:lnSpc>
              <a:buNone/>
            </a:pPr>
            <a:r>
              <a:rPr lang="en-US" sz="6150" b="1" dirty="0">
                <a:solidFill>
                  <a:srgbClr val="333F70"/>
                </a:solidFill>
                <a:latin typeface="Unbounded Bold" pitchFamily="34" charset="0"/>
                <a:ea typeface="Unbounded Bold" pitchFamily="34" charset="-122"/>
                <a:cs typeface="Unbounded Bold" pitchFamily="34" charset="-120"/>
              </a:rPr>
              <a:t>Network Shortest Path Algorithms</a:t>
            </a:r>
            <a:endParaRPr lang="en-US" sz="6150" dirty="0"/>
          </a:p>
        </p:txBody>
      </p:sp>
      <p:sp>
        <p:nvSpPr>
          <p:cNvPr id="5" name="Text 1"/>
          <p:cNvSpPr/>
          <p:nvPr/>
        </p:nvSpPr>
        <p:spPr>
          <a:xfrm>
            <a:off x="6280190" y="502634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In graph theory, shortest path algorithms are used to find the minimum distance between nodes in a network. Two commonly used algorithms for this are Dijkstra's and Bellman-Ford, each with their own strengths and applications.</a:t>
            </a:r>
            <a:endParaRPr lang="en-US" sz="1750" dirty="0"/>
          </a:p>
        </p:txBody>
      </p:sp>
      <p:sp>
        <p:nvSpPr>
          <p:cNvPr id="6" name="Rectangle 5"/>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766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6102906" y="283488"/>
            <a:ext cx="2424470" cy="2268260"/>
          </a:xfrm>
          <a:prstGeom prst="rect">
            <a:avLst/>
          </a:prstGeom>
        </p:spPr>
      </p:pic>
      <p:sp>
        <p:nvSpPr>
          <p:cNvPr id="4" name="Text 0"/>
          <p:cNvSpPr/>
          <p:nvPr/>
        </p:nvSpPr>
        <p:spPr>
          <a:xfrm>
            <a:off x="793790" y="3554968"/>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Introduction to Shortest Path Algorithms</a:t>
            </a:r>
            <a:endParaRPr lang="en-US" sz="4450" dirty="0"/>
          </a:p>
        </p:txBody>
      </p:sp>
      <p:sp>
        <p:nvSpPr>
          <p:cNvPr id="5" name="Shape 1"/>
          <p:cNvSpPr/>
          <p:nvPr/>
        </p:nvSpPr>
        <p:spPr>
          <a:xfrm>
            <a:off x="793790" y="5567839"/>
            <a:ext cx="510302" cy="510302"/>
          </a:xfrm>
          <a:prstGeom prst="roundRect">
            <a:avLst>
              <a:gd name="adj" fmla="val 18669"/>
            </a:avLst>
          </a:prstGeom>
          <a:solidFill>
            <a:srgbClr val="D6F5EE"/>
          </a:solidFill>
          <a:ln w="7620">
            <a:solidFill>
              <a:srgbClr val="BCDBD4"/>
            </a:solidFill>
            <a:prstDash val="solid"/>
          </a:ln>
        </p:spPr>
      </p:sp>
      <p:sp>
        <p:nvSpPr>
          <p:cNvPr id="6" name="Text 2"/>
          <p:cNvSpPr/>
          <p:nvPr/>
        </p:nvSpPr>
        <p:spPr>
          <a:xfrm>
            <a:off x="960477" y="5652849"/>
            <a:ext cx="176927"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7" name="Text 3"/>
          <p:cNvSpPr/>
          <p:nvPr/>
        </p:nvSpPr>
        <p:spPr>
          <a:xfrm>
            <a:off x="1530906" y="5567839"/>
            <a:ext cx="3011448"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Efficient Routing</a:t>
            </a:r>
            <a:endParaRPr lang="en-US" sz="2200" dirty="0"/>
          </a:p>
        </p:txBody>
      </p:sp>
      <p:sp>
        <p:nvSpPr>
          <p:cNvPr id="8" name="Text 4"/>
          <p:cNvSpPr/>
          <p:nvPr/>
        </p:nvSpPr>
        <p:spPr>
          <a:xfrm>
            <a:off x="1530906" y="6058257"/>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Shortest path algorithms are crucial for optimizing network traffic and reducing travel time.</a:t>
            </a:r>
            <a:endParaRPr lang="en-US" sz="1750" dirty="0"/>
          </a:p>
        </p:txBody>
      </p:sp>
      <p:sp>
        <p:nvSpPr>
          <p:cNvPr id="9" name="Shape 5"/>
          <p:cNvSpPr/>
          <p:nvPr/>
        </p:nvSpPr>
        <p:spPr>
          <a:xfrm>
            <a:off x="5216962" y="5567839"/>
            <a:ext cx="510302" cy="510302"/>
          </a:xfrm>
          <a:prstGeom prst="roundRect">
            <a:avLst>
              <a:gd name="adj" fmla="val 18669"/>
            </a:avLst>
          </a:prstGeom>
          <a:solidFill>
            <a:srgbClr val="D6F5EE"/>
          </a:solidFill>
          <a:ln w="7620">
            <a:solidFill>
              <a:srgbClr val="BCDBD4"/>
            </a:solidFill>
            <a:prstDash val="solid"/>
          </a:ln>
        </p:spPr>
      </p:sp>
      <p:sp>
        <p:nvSpPr>
          <p:cNvPr id="10" name="Text 6"/>
          <p:cNvSpPr/>
          <p:nvPr/>
        </p:nvSpPr>
        <p:spPr>
          <a:xfrm>
            <a:off x="5330071" y="5652849"/>
            <a:ext cx="284083"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1" name="Text 7"/>
          <p:cNvSpPr/>
          <p:nvPr/>
        </p:nvSpPr>
        <p:spPr>
          <a:xfrm>
            <a:off x="5954078" y="556783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Path Planning</a:t>
            </a:r>
            <a:endParaRPr lang="en-US" sz="2200" dirty="0"/>
          </a:p>
        </p:txBody>
      </p:sp>
      <p:sp>
        <p:nvSpPr>
          <p:cNvPr id="12" name="Text 8"/>
          <p:cNvSpPr/>
          <p:nvPr/>
        </p:nvSpPr>
        <p:spPr>
          <a:xfrm>
            <a:off x="5954078" y="605825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These algorithms have applications in GPS navigation, logistics, and transportation planning.</a:t>
            </a:r>
            <a:endParaRPr lang="en-US" sz="1750" dirty="0"/>
          </a:p>
        </p:txBody>
      </p:sp>
      <p:sp>
        <p:nvSpPr>
          <p:cNvPr id="13" name="Shape 9"/>
          <p:cNvSpPr/>
          <p:nvPr/>
        </p:nvSpPr>
        <p:spPr>
          <a:xfrm>
            <a:off x="9640133" y="5567839"/>
            <a:ext cx="510302" cy="510302"/>
          </a:xfrm>
          <a:prstGeom prst="roundRect">
            <a:avLst>
              <a:gd name="adj" fmla="val 18669"/>
            </a:avLst>
          </a:prstGeom>
          <a:solidFill>
            <a:srgbClr val="D6F5EE"/>
          </a:solidFill>
          <a:ln w="7620">
            <a:solidFill>
              <a:srgbClr val="BCDBD4"/>
            </a:solidFill>
            <a:prstDash val="solid"/>
          </a:ln>
        </p:spPr>
      </p:sp>
      <p:sp>
        <p:nvSpPr>
          <p:cNvPr id="14" name="Text 10"/>
          <p:cNvSpPr/>
          <p:nvPr/>
        </p:nvSpPr>
        <p:spPr>
          <a:xfrm>
            <a:off x="9752528" y="5652849"/>
            <a:ext cx="285512"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5" name="Text 11"/>
          <p:cNvSpPr/>
          <p:nvPr/>
        </p:nvSpPr>
        <p:spPr>
          <a:xfrm>
            <a:off x="10377249" y="5567839"/>
            <a:ext cx="3157657"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Network Analysis</a:t>
            </a:r>
            <a:endParaRPr lang="en-US" sz="2200" dirty="0"/>
          </a:p>
        </p:txBody>
      </p:sp>
      <p:sp>
        <p:nvSpPr>
          <p:cNvPr id="16" name="Text 12"/>
          <p:cNvSpPr/>
          <p:nvPr/>
        </p:nvSpPr>
        <p:spPr>
          <a:xfrm>
            <a:off x="10377249" y="6058257"/>
            <a:ext cx="3459242"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Identifying critical nodes and connections can help analyze and improve network infrastructure.</a:t>
            </a:r>
            <a:endParaRPr lang="en-US" sz="1750" dirty="0"/>
          </a:p>
        </p:txBody>
      </p:sp>
      <p:sp>
        <p:nvSpPr>
          <p:cNvPr id="17" name="Rectangle 16"/>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3665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361003"/>
            <a:ext cx="4919305" cy="5507593"/>
          </a:xfrm>
          <a:prstGeom prst="rect">
            <a:avLst/>
          </a:prstGeom>
        </p:spPr>
      </p:pic>
      <p:sp>
        <p:nvSpPr>
          <p:cNvPr id="4" name="Text 0"/>
          <p:cNvSpPr/>
          <p:nvPr/>
        </p:nvSpPr>
        <p:spPr>
          <a:xfrm>
            <a:off x="793790" y="858679"/>
            <a:ext cx="7107079"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Dijkstra's Algorithm</a:t>
            </a:r>
            <a:endParaRPr lang="en-US" sz="4450" dirty="0"/>
          </a:p>
        </p:txBody>
      </p:sp>
      <p:sp>
        <p:nvSpPr>
          <p:cNvPr id="5" name="Shape 1"/>
          <p:cNvSpPr/>
          <p:nvPr/>
        </p:nvSpPr>
        <p:spPr>
          <a:xfrm>
            <a:off x="1118711" y="1907619"/>
            <a:ext cx="30480" cy="5463183"/>
          </a:xfrm>
          <a:prstGeom prst="roundRect">
            <a:avLst>
              <a:gd name="adj" fmla="val 312558"/>
            </a:avLst>
          </a:prstGeom>
          <a:solidFill>
            <a:srgbClr val="BCDBD4"/>
          </a:solidFill>
          <a:ln/>
        </p:spPr>
      </p:sp>
      <p:sp>
        <p:nvSpPr>
          <p:cNvPr id="6" name="Shape 2"/>
          <p:cNvSpPr/>
          <p:nvPr/>
        </p:nvSpPr>
        <p:spPr>
          <a:xfrm>
            <a:off x="1358622" y="2402681"/>
            <a:ext cx="793790" cy="30480"/>
          </a:xfrm>
          <a:prstGeom prst="roundRect">
            <a:avLst>
              <a:gd name="adj" fmla="val 312558"/>
            </a:avLst>
          </a:prstGeom>
          <a:solidFill>
            <a:srgbClr val="BCDBD4"/>
          </a:solidFill>
          <a:ln/>
        </p:spPr>
      </p:sp>
      <p:sp>
        <p:nvSpPr>
          <p:cNvPr id="7" name="Shape 3"/>
          <p:cNvSpPr/>
          <p:nvPr/>
        </p:nvSpPr>
        <p:spPr>
          <a:xfrm>
            <a:off x="878800" y="2162770"/>
            <a:ext cx="510302" cy="510302"/>
          </a:xfrm>
          <a:prstGeom prst="roundRect">
            <a:avLst>
              <a:gd name="adj" fmla="val 18669"/>
            </a:avLst>
          </a:prstGeom>
          <a:solidFill>
            <a:srgbClr val="D6F5EE"/>
          </a:solidFill>
          <a:ln w="7620">
            <a:solidFill>
              <a:srgbClr val="BCDBD4"/>
            </a:solidFill>
            <a:prstDash val="solid"/>
          </a:ln>
        </p:spPr>
      </p:sp>
      <p:sp>
        <p:nvSpPr>
          <p:cNvPr id="8" name="Text 4"/>
          <p:cNvSpPr/>
          <p:nvPr/>
        </p:nvSpPr>
        <p:spPr>
          <a:xfrm>
            <a:off x="1045488" y="2247781"/>
            <a:ext cx="176927"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1</a:t>
            </a:r>
            <a:endParaRPr lang="en-US" sz="2650" dirty="0"/>
          </a:p>
        </p:txBody>
      </p:sp>
      <p:sp>
        <p:nvSpPr>
          <p:cNvPr id="9" name="Text 5"/>
          <p:cNvSpPr/>
          <p:nvPr/>
        </p:nvSpPr>
        <p:spPr>
          <a:xfrm>
            <a:off x="2381488" y="21344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Initialize</a:t>
            </a:r>
            <a:endParaRPr lang="en-US" sz="2200" dirty="0"/>
          </a:p>
        </p:txBody>
      </p:sp>
      <p:sp>
        <p:nvSpPr>
          <p:cNvPr id="10" name="Text 6"/>
          <p:cNvSpPr/>
          <p:nvPr/>
        </p:nvSpPr>
        <p:spPr>
          <a:xfrm>
            <a:off x="2381488" y="262485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Set the source node distance to 0 and all other nodes to infinity.</a:t>
            </a:r>
            <a:endParaRPr lang="en-US" sz="1750" dirty="0"/>
          </a:p>
        </p:txBody>
      </p:sp>
      <p:sp>
        <p:nvSpPr>
          <p:cNvPr id="11" name="Shape 7"/>
          <p:cNvSpPr/>
          <p:nvPr/>
        </p:nvSpPr>
        <p:spPr>
          <a:xfrm>
            <a:off x="1358622" y="4299347"/>
            <a:ext cx="793790" cy="30480"/>
          </a:xfrm>
          <a:prstGeom prst="roundRect">
            <a:avLst>
              <a:gd name="adj" fmla="val 312558"/>
            </a:avLst>
          </a:prstGeom>
          <a:solidFill>
            <a:srgbClr val="BCDBD4"/>
          </a:solidFill>
          <a:ln/>
        </p:spPr>
      </p:sp>
      <p:sp>
        <p:nvSpPr>
          <p:cNvPr id="12" name="Shape 8"/>
          <p:cNvSpPr/>
          <p:nvPr/>
        </p:nvSpPr>
        <p:spPr>
          <a:xfrm>
            <a:off x="878800" y="4059436"/>
            <a:ext cx="510302" cy="510302"/>
          </a:xfrm>
          <a:prstGeom prst="roundRect">
            <a:avLst>
              <a:gd name="adj" fmla="val 18669"/>
            </a:avLst>
          </a:prstGeom>
          <a:solidFill>
            <a:srgbClr val="D6F5EE"/>
          </a:solidFill>
          <a:ln w="7620">
            <a:solidFill>
              <a:srgbClr val="BCDBD4"/>
            </a:solidFill>
            <a:prstDash val="solid"/>
          </a:ln>
        </p:spPr>
      </p:sp>
      <p:sp>
        <p:nvSpPr>
          <p:cNvPr id="13" name="Text 9"/>
          <p:cNvSpPr/>
          <p:nvPr/>
        </p:nvSpPr>
        <p:spPr>
          <a:xfrm>
            <a:off x="991910" y="4144447"/>
            <a:ext cx="284083"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2</a:t>
            </a:r>
            <a:endParaRPr lang="en-US" sz="2650" dirty="0"/>
          </a:p>
        </p:txBody>
      </p:sp>
      <p:sp>
        <p:nvSpPr>
          <p:cNvPr id="14" name="Text 10"/>
          <p:cNvSpPr/>
          <p:nvPr/>
        </p:nvSpPr>
        <p:spPr>
          <a:xfrm>
            <a:off x="2381488" y="4031099"/>
            <a:ext cx="2857024"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Select Minimum</a:t>
            </a:r>
            <a:endParaRPr lang="en-US" sz="2200" dirty="0"/>
          </a:p>
        </p:txBody>
      </p:sp>
      <p:sp>
        <p:nvSpPr>
          <p:cNvPr id="15" name="Text 11"/>
          <p:cNvSpPr/>
          <p:nvPr/>
        </p:nvSpPr>
        <p:spPr>
          <a:xfrm>
            <a:off x="2381488" y="452151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Choose the unvisited node with the smallest known distance from the source.</a:t>
            </a:r>
            <a:endParaRPr lang="en-US" sz="1750" dirty="0"/>
          </a:p>
        </p:txBody>
      </p:sp>
      <p:sp>
        <p:nvSpPr>
          <p:cNvPr id="16" name="Shape 12"/>
          <p:cNvSpPr/>
          <p:nvPr/>
        </p:nvSpPr>
        <p:spPr>
          <a:xfrm>
            <a:off x="1358622" y="6196013"/>
            <a:ext cx="793790" cy="30480"/>
          </a:xfrm>
          <a:prstGeom prst="roundRect">
            <a:avLst>
              <a:gd name="adj" fmla="val 312558"/>
            </a:avLst>
          </a:prstGeom>
          <a:solidFill>
            <a:srgbClr val="BCDBD4"/>
          </a:solidFill>
          <a:ln/>
        </p:spPr>
      </p:sp>
      <p:sp>
        <p:nvSpPr>
          <p:cNvPr id="17" name="Shape 13"/>
          <p:cNvSpPr/>
          <p:nvPr/>
        </p:nvSpPr>
        <p:spPr>
          <a:xfrm>
            <a:off x="878800" y="5956102"/>
            <a:ext cx="510302" cy="510302"/>
          </a:xfrm>
          <a:prstGeom prst="roundRect">
            <a:avLst>
              <a:gd name="adj" fmla="val 18669"/>
            </a:avLst>
          </a:prstGeom>
          <a:solidFill>
            <a:srgbClr val="D6F5EE"/>
          </a:solidFill>
          <a:ln w="7620">
            <a:solidFill>
              <a:srgbClr val="BCDBD4"/>
            </a:solidFill>
            <a:prstDash val="solid"/>
          </a:ln>
        </p:spPr>
      </p:sp>
      <p:sp>
        <p:nvSpPr>
          <p:cNvPr id="18" name="Text 14"/>
          <p:cNvSpPr/>
          <p:nvPr/>
        </p:nvSpPr>
        <p:spPr>
          <a:xfrm>
            <a:off x="991195" y="6041112"/>
            <a:ext cx="285512" cy="340281"/>
          </a:xfrm>
          <a:prstGeom prst="rect">
            <a:avLst/>
          </a:prstGeom>
          <a:noFill/>
          <a:ln/>
        </p:spPr>
        <p:txBody>
          <a:bodyPr wrap="none" lIns="0" tIns="0" rIns="0" bIns="0" rtlCol="0" anchor="t"/>
          <a:lstStyle/>
          <a:p>
            <a:pPr marL="0" indent="0" algn="ctr">
              <a:lnSpc>
                <a:spcPts val="2650"/>
              </a:lnSpc>
              <a:buNone/>
            </a:pPr>
            <a:r>
              <a:rPr lang="en-US" sz="2650" b="1" dirty="0">
                <a:solidFill>
                  <a:srgbClr val="333F70"/>
                </a:solidFill>
                <a:latin typeface="Unbounded Bold" pitchFamily="34" charset="0"/>
                <a:ea typeface="Unbounded Bold" pitchFamily="34" charset="-122"/>
                <a:cs typeface="Unbounded Bold" pitchFamily="34" charset="-120"/>
              </a:rPr>
              <a:t>3</a:t>
            </a:r>
            <a:endParaRPr lang="en-US" sz="2650" dirty="0"/>
          </a:p>
        </p:txBody>
      </p:sp>
      <p:sp>
        <p:nvSpPr>
          <p:cNvPr id="19" name="Text 15"/>
          <p:cNvSpPr/>
          <p:nvPr/>
        </p:nvSpPr>
        <p:spPr>
          <a:xfrm>
            <a:off x="2381488" y="5927765"/>
            <a:ext cx="3210044"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Update Distances</a:t>
            </a:r>
            <a:endParaRPr lang="en-US" sz="2200" dirty="0"/>
          </a:p>
        </p:txBody>
      </p:sp>
      <p:sp>
        <p:nvSpPr>
          <p:cNvPr id="20" name="Text 16"/>
          <p:cNvSpPr/>
          <p:nvPr/>
        </p:nvSpPr>
        <p:spPr>
          <a:xfrm>
            <a:off x="2381488" y="641818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Update the distance of all unvisited neighbors of the selected node.</a:t>
            </a:r>
            <a:endParaRPr lang="en-US" sz="1750" dirty="0"/>
          </a:p>
        </p:txBody>
      </p:sp>
    </p:spTree>
    <p:extLst>
      <p:ext uri="{BB962C8B-B14F-4D97-AF65-F5344CB8AC3E}">
        <p14:creationId xmlns:p14="http://schemas.microsoft.com/office/powerpoint/2010/main" val="938507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854166"/>
            <a:ext cx="4919305" cy="2521148"/>
          </a:xfrm>
          <a:prstGeom prst="rect">
            <a:avLst/>
          </a:prstGeom>
        </p:spPr>
      </p:pic>
      <p:sp>
        <p:nvSpPr>
          <p:cNvPr id="4" name="Text 0"/>
          <p:cNvSpPr/>
          <p:nvPr/>
        </p:nvSpPr>
        <p:spPr>
          <a:xfrm>
            <a:off x="793790" y="1074539"/>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Dijkstra's Algorithm: Definition</a:t>
            </a:r>
            <a:endParaRPr lang="en-US" sz="4450" dirty="0"/>
          </a:p>
        </p:txBody>
      </p:sp>
      <p:sp>
        <p:nvSpPr>
          <p:cNvPr id="5" name="Shape 1"/>
          <p:cNvSpPr/>
          <p:nvPr/>
        </p:nvSpPr>
        <p:spPr>
          <a:xfrm>
            <a:off x="793790" y="2832259"/>
            <a:ext cx="3664863" cy="2047994"/>
          </a:xfrm>
          <a:prstGeom prst="roundRect">
            <a:avLst>
              <a:gd name="adj" fmla="val 4652"/>
            </a:avLst>
          </a:prstGeom>
          <a:solidFill>
            <a:srgbClr val="D6F5EE"/>
          </a:solidFill>
          <a:ln w="7620">
            <a:solidFill>
              <a:srgbClr val="BCDBD4"/>
            </a:solidFill>
            <a:prstDash val="solid"/>
          </a:ln>
        </p:spPr>
      </p:sp>
      <p:sp>
        <p:nvSpPr>
          <p:cNvPr id="6" name="Text 2"/>
          <p:cNvSpPr/>
          <p:nvPr/>
        </p:nvSpPr>
        <p:spPr>
          <a:xfrm>
            <a:off x="1028224" y="3066693"/>
            <a:ext cx="3115389"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Weighted Graphs</a:t>
            </a:r>
            <a:endParaRPr lang="en-US" sz="2200" dirty="0"/>
          </a:p>
        </p:txBody>
      </p:sp>
      <p:sp>
        <p:nvSpPr>
          <p:cNvPr id="7" name="Text 3"/>
          <p:cNvSpPr/>
          <p:nvPr/>
        </p:nvSpPr>
        <p:spPr>
          <a:xfrm>
            <a:off x="1028224" y="3557111"/>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Dijkstra's algorithm works on weighted, directed graphs without negative weights.</a:t>
            </a:r>
            <a:endParaRPr lang="en-US" sz="1750" dirty="0"/>
          </a:p>
        </p:txBody>
      </p:sp>
      <p:sp>
        <p:nvSpPr>
          <p:cNvPr id="8" name="Shape 4"/>
          <p:cNvSpPr/>
          <p:nvPr/>
        </p:nvSpPr>
        <p:spPr>
          <a:xfrm>
            <a:off x="4685467" y="2832259"/>
            <a:ext cx="3664863" cy="2047994"/>
          </a:xfrm>
          <a:prstGeom prst="roundRect">
            <a:avLst>
              <a:gd name="adj" fmla="val 4652"/>
            </a:avLst>
          </a:prstGeom>
          <a:solidFill>
            <a:srgbClr val="D6F5EE"/>
          </a:solidFill>
          <a:ln w="7620">
            <a:solidFill>
              <a:srgbClr val="BCDBD4"/>
            </a:solidFill>
            <a:prstDash val="solid"/>
          </a:ln>
        </p:spPr>
      </p:sp>
      <p:sp>
        <p:nvSpPr>
          <p:cNvPr id="9" name="Text 5"/>
          <p:cNvSpPr/>
          <p:nvPr/>
        </p:nvSpPr>
        <p:spPr>
          <a:xfrm>
            <a:off x="4919901" y="306669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Single Source</a:t>
            </a:r>
            <a:endParaRPr lang="en-US" sz="2200" dirty="0"/>
          </a:p>
        </p:txBody>
      </p:sp>
      <p:sp>
        <p:nvSpPr>
          <p:cNvPr id="10" name="Text 6"/>
          <p:cNvSpPr/>
          <p:nvPr/>
        </p:nvSpPr>
        <p:spPr>
          <a:xfrm>
            <a:off x="4919901" y="3557111"/>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It finds the shortest paths from a single source node to all other nodes.</a:t>
            </a:r>
            <a:endParaRPr lang="en-US" sz="1750" dirty="0"/>
          </a:p>
        </p:txBody>
      </p:sp>
      <p:sp>
        <p:nvSpPr>
          <p:cNvPr id="11" name="Shape 7"/>
          <p:cNvSpPr/>
          <p:nvPr/>
        </p:nvSpPr>
        <p:spPr>
          <a:xfrm>
            <a:off x="793790" y="5107067"/>
            <a:ext cx="3664863" cy="2047994"/>
          </a:xfrm>
          <a:prstGeom prst="roundRect">
            <a:avLst>
              <a:gd name="adj" fmla="val 4652"/>
            </a:avLst>
          </a:prstGeom>
          <a:solidFill>
            <a:srgbClr val="D6F5EE"/>
          </a:solidFill>
          <a:ln w="7620">
            <a:solidFill>
              <a:srgbClr val="BCDBD4"/>
            </a:solidFill>
            <a:prstDash val="solid"/>
          </a:ln>
        </p:spPr>
      </p:sp>
      <p:sp>
        <p:nvSpPr>
          <p:cNvPr id="12" name="Text 8"/>
          <p:cNvSpPr/>
          <p:nvPr/>
        </p:nvSpPr>
        <p:spPr>
          <a:xfrm>
            <a:off x="1028224" y="5341501"/>
            <a:ext cx="3125867"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Greedy Approach</a:t>
            </a:r>
            <a:endParaRPr lang="en-US" sz="2200" dirty="0"/>
          </a:p>
        </p:txBody>
      </p:sp>
      <p:sp>
        <p:nvSpPr>
          <p:cNvPr id="13" name="Text 9"/>
          <p:cNvSpPr/>
          <p:nvPr/>
        </p:nvSpPr>
        <p:spPr>
          <a:xfrm>
            <a:off x="1028224" y="5831919"/>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algorithm greedily selects the node with the smallest known distance.</a:t>
            </a:r>
            <a:endParaRPr lang="en-US" sz="1750" dirty="0"/>
          </a:p>
        </p:txBody>
      </p:sp>
      <p:sp>
        <p:nvSpPr>
          <p:cNvPr id="14" name="Shape 10"/>
          <p:cNvSpPr/>
          <p:nvPr/>
        </p:nvSpPr>
        <p:spPr>
          <a:xfrm>
            <a:off x="4685467" y="5107067"/>
            <a:ext cx="3664863" cy="2047994"/>
          </a:xfrm>
          <a:prstGeom prst="roundRect">
            <a:avLst>
              <a:gd name="adj" fmla="val 4652"/>
            </a:avLst>
          </a:prstGeom>
          <a:solidFill>
            <a:srgbClr val="D6F5EE"/>
          </a:solidFill>
          <a:ln w="7620">
            <a:solidFill>
              <a:srgbClr val="BCDBD4"/>
            </a:solidFill>
            <a:prstDash val="solid"/>
          </a:ln>
        </p:spPr>
      </p:sp>
      <p:sp>
        <p:nvSpPr>
          <p:cNvPr id="15" name="Text 11"/>
          <p:cNvSpPr/>
          <p:nvPr/>
        </p:nvSpPr>
        <p:spPr>
          <a:xfrm>
            <a:off x="4919901" y="5341501"/>
            <a:ext cx="2975729"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Time Complexity</a:t>
            </a:r>
            <a:endParaRPr lang="en-US" sz="2200" dirty="0"/>
          </a:p>
        </p:txBody>
      </p:sp>
      <p:sp>
        <p:nvSpPr>
          <p:cNvPr id="16" name="Text 12"/>
          <p:cNvSpPr/>
          <p:nvPr/>
        </p:nvSpPr>
        <p:spPr>
          <a:xfrm>
            <a:off x="4919901" y="5831919"/>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With a min-heap, Dijkstra's algorithm has a time complexity of O(E log V).</a:t>
            </a:r>
            <a:endParaRPr lang="en-US" sz="1750" dirty="0"/>
          </a:p>
        </p:txBody>
      </p:sp>
    </p:spTree>
    <p:extLst>
      <p:ext uri="{BB962C8B-B14F-4D97-AF65-F5344CB8AC3E}">
        <p14:creationId xmlns:p14="http://schemas.microsoft.com/office/powerpoint/2010/main" val="282991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27409" y="2542342"/>
            <a:ext cx="5031581" cy="3144798"/>
          </a:xfrm>
          <a:prstGeom prst="rect">
            <a:avLst/>
          </a:prstGeom>
        </p:spPr>
      </p:pic>
      <p:sp>
        <p:nvSpPr>
          <p:cNvPr id="4" name="Text 0"/>
          <p:cNvSpPr/>
          <p:nvPr/>
        </p:nvSpPr>
        <p:spPr>
          <a:xfrm>
            <a:off x="6122908" y="784622"/>
            <a:ext cx="7649289" cy="568285"/>
          </a:xfrm>
          <a:prstGeom prst="rect">
            <a:avLst/>
          </a:prstGeom>
          <a:noFill/>
          <a:ln/>
        </p:spPr>
        <p:txBody>
          <a:bodyPr wrap="none" lIns="0" tIns="0" rIns="0" bIns="0" rtlCol="0" anchor="t"/>
          <a:lstStyle/>
          <a:p>
            <a:pPr marL="0" indent="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Dijkstra's Algorithm: Steps</a:t>
            </a:r>
            <a:endParaRPr lang="en-US" sz="3550" dirty="0"/>
          </a:p>
        </p:txBody>
      </p:sp>
      <p:pic>
        <p:nvPicPr>
          <p:cNvPr id="5" name="Image 2" descr="preencoded.png"/>
          <p:cNvPicPr>
            <a:picLocks noChangeAspect="1"/>
          </p:cNvPicPr>
          <p:nvPr/>
        </p:nvPicPr>
        <p:blipFill>
          <a:blip r:embed="rId5"/>
          <a:stretch>
            <a:fillRect/>
          </a:stretch>
        </p:blipFill>
        <p:spPr>
          <a:xfrm>
            <a:off x="6122908" y="1625679"/>
            <a:ext cx="909280" cy="1454825"/>
          </a:xfrm>
          <a:prstGeom prst="rect">
            <a:avLst/>
          </a:prstGeom>
        </p:spPr>
      </p:pic>
      <p:sp>
        <p:nvSpPr>
          <p:cNvPr id="6" name="Text 1"/>
          <p:cNvSpPr/>
          <p:nvPr/>
        </p:nvSpPr>
        <p:spPr>
          <a:xfrm>
            <a:off x="7304961" y="1807488"/>
            <a:ext cx="2273260" cy="284083"/>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Initialize</a:t>
            </a:r>
            <a:endParaRPr lang="en-US" sz="1750" dirty="0"/>
          </a:p>
        </p:txBody>
      </p:sp>
      <p:sp>
        <p:nvSpPr>
          <p:cNvPr id="7" name="Text 2"/>
          <p:cNvSpPr/>
          <p:nvPr/>
        </p:nvSpPr>
        <p:spPr>
          <a:xfrm>
            <a:off x="7304961" y="2200632"/>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Set the source distance to 0 and all other nodes to infinity.</a:t>
            </a:r>
            <a:endParaRPr lang="en-US" sz="1400" dirty="0"/>
          </a:p>
        </p:txBody>
      </p:sp>
      <p:pic>
        <p:nvPicPr>
          <p:cNvPr id="8" name="Image 3" descr="preencoded.png"/>
          <p:cNvPicPr>
            <a:picLocks noChangeAspect="1"/>
          </p:cNvPicPr>
          <p:nvPr/>
        </p:nvPicPr>
        <p:blipFill>
          <a:blip r:embed="rId6"/>
          <a:stretch>
            <a:fillRect/>
          </a:stretch>
        </p:blipFill>
        <p:spPr>
          <a:xfrm>
            <a:off x="6122908" y="3080504"/>
            <a:ext cx="909280" cy="1454825"/>
          </a:xfrm>
          <a:prstGeom prst="rect">
            <a:avLst/>
          </a:prstGeom>
        </p:spPr>
      </p:pic>
      <p:sp>
        <p:nvSpPr>
          <p:cNvPr id="9" name="Text 3"/>
          <p:cNvSpPr/>
          <p:nvPr/>
        </p:nvSpPr>
        <p:spPr>
          <a:xfrm>
            <a:off x="7304961" y="3262313"/>
            <a:ext cx="2291596" cy="284083"/>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Select Minimum</a:t>
            </a:r>
            <a:endParaRPr lang="en-US" sz="1750" dirty="0"/>
          </a:p>
        </p:txBody>
      </p:sp>
      <p:sp>
        <p:nvSpPr>
          <p:cNvPr id="10" name="Text 4"/>
          <p:cNvSpPr/>
          <p:nvPr/>
        </p:nvSpPr>
        <p:spPr>
          <a:xfrm>
            <a:off x="7304961" y="3655457"/>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Choose the unvisited node with the smallest known distance.</a:t>
            </a:r>
            <a:endParaRPr lang="en-US" sz="1400" dirty="0"/>
          </a:p>
        </p:txBody>
      </p:sp>
      <p:pic>
        <p:nvPicPr>
          <p:cNvPr id="11" name="Image 4" descr="preencoded.png"/>
          <p:cNvPicPr>
            <a:picLocks noChangeAspect="1"/>
          </p:cNvPicPr>
          <p:nvPr/>
        </p:nvPicPr>
        <p:blipFill>
          <a:blip r:embed="rId7"/>
          <a:stretch>
            <a:fillRect/>
          </a:stretch>
        </p:blipFill>
        <p:spPr>
          <a:xfrm>
            <a:off x="6122908" y="4535329"/>
            <a:ext cx="909280" cy="1454825"/>
          </a:xfrm>
          <a:prstGeom prst="rect">
            <a:avLst/>
          </a:prstGeom>
        </p:spPr>
      </p:pic>
      <p:sp>
        <p:nvSpPr>
          <p:cNvPr id="12" name="Text 5"/>
          <p:cNvSpPr/>
          <p:nvPr/>
        </p:nvSpPr>
        <p:spPr>
          <a:xfrm>
            <a:off x="7304961" y="4717137"/>
            <a:ext cx="2574846" cy="284083"/>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Update Distances</a:t>
            </a:r>
            <a:endParaRPr lang="en-US" sz="1750" dirty="0"/>
          </a:p>
        </p:txBody>
      </p:sp>
      <p:sp>
        <p:nvSpPr>
          <p:cNvPr id="13" name="Text 6"/>
          <p:cNvSpPr/>
          <p:nvPr/>
        </p:nvSpPr>
        <p:spPr>
          <a:xfrm>
            <a:off x="7304961" y="5110282"/>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Update the distance of all unvisited neighbors of the selected node.</a:t>
            </a:r>
            <a:endParaRPr lang="en-US" sz="1400" dirty="0"/>
          </a:p>
        </p:txBody>
      </p:sp>
      <p:pic>
        <p:nvPicPr>
          <p:cNvPr id="14" name="Image 5" descr="preencoded.png"/>
          <p:cNvPicPr>
            <a:picLocks noChangeAspect="1"/>
          </p:cNvPicPr>
          <p:nvPr/>
        </p:nvPicPr>
        <p:blipFill>
          <a:blip r:embed="rId8"/>
          <a:stretch>
            <a:fillRect/>
          </a:stretch>
        </p:blipFill>
        <p:spPr>
          <a:xfrm>
            <a:off x="6122908" y="5990153"/>
            <a:ext cx="909280" cy="1454825"/>
          </a:xfrm>
          <a:prstGeom prst="rect">
            <a:avLst/>
          </a:prstGeom>
        </p:spPr>
      </p:pic>
      <p:sp>
        <p:nvSpPr>
          <p:cNvPr id="15" name="Text 7"/>
          <p:cNvSpPr/>
          <p:nvPr/>
        </p:nvSpPr>
        <p:spPr>
          <a:xfrm>
            <a:off x="7304961" y="6171962"/>
            <a:ext cx="2273260" cy="284083"/>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Repeat</a:t>
            </a:r>
            <a:endParaRPr lang="en-US" sz="1750" dirty="0"/>
          </a:p>
        </p:txBody>
      </p:sp>
      <p:sp>
        <p:nvSpPr>
          <p:cNvPr id="16" name="Text 8"/>
          <p:cNvSpPr/>
          <p:nvPr/>
        </p:nvSpPr>
        <p:spPr>
          <a:xfrm>
            <a:off x="7304961" y="6565106"/>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Repeat the process until all nodes have been visited.</a:t>
            </a:r>
            <a:endParaRPr lang="en-US" sz="1400" dirty="0"/>
          </a:p>
        </p:txBody>
      </p:sp>
      <p:sp>
        <p:nvSpPr>
          <p:cNvPr id="17" name="Rectangle 16"/>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85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10481191"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Dijkstra's Algorithm: Example</a:t>
            </a:r>
            <a:endParaRPr lang="en-US" sz="4450" dirty="0"/>
          </a:p>
        </p:txBody>
      </p:sp>
      <p:sp>
        <p:nvSpPr>
          <p:cNvPr id="3" name="Text 1"/>
          <p:cNvSpPr/>
          <p:nvPr/>
        </p:nvSpPr>
        <p:spPr>
          <a:xfrm>
            <a:off x="793790" y="3815715"/>
            <a:ext cx="2903458"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Weighted Graph</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Consider a weighted, directed graph with 5 nodes and 7 edges.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Step-by-Step</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Starting from node A, Dijkstra's algorithm iteratively finds the shortest paths to all other nodes.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Optimal Paths</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algorithm determines the shortest path from A to each node: A-&gt;B-&gt;D, A-&gt;C, A-&gt;D, A-&gt;E.</a:t>
            </a:r>
            <a:endParaRPr lang="en-US" sz="1750" dirty="0"/>
          </a:p>
        </p:txBody>
      </p:sp>
      <p:sp>
        <p:nvSpPr>
          <p:cNvPr id="9" name="Rectangle 8"/>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7494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pic>
        <p:nvPicPr>
          <p:cNvPr id="3" name="Image 1" descr="preencoded.png"/>
          <p:cNvPicPr>
            <a:picLocks noChangeAspect="1"/>
          </p:cNvPicPr>
          <p:nvPr/>
        </p:nvPicPr>
        <p:blipFill>
          <a:blip r:embed="rId4"/>
          <a:stretch>
            <a:fillRect/>
          </a:stretch>
        </p:blipFill>
        <p:spPr>
          <a:xfrm>
            <a:off x="9419511" y="2159913"/>
            <a:ext cx="4935260" cy="3911203"/>
          </a:xfrm>
          <a:prstGeom prst="rect">
            <a:avLst/>
          </a:prstGeom>
        </p:spPr>
      </p:pic>
      <p:sp>
        <p:nvSpPr>
          <p:cNvPr id="4"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b="1" dirty="0">
                <a:solidFill>
                  <a:srgbClr val="333F70"/>
                </a:solidFill>
                <a:latin typeface="Unbounded Bold" pitchFamily="34" charset="0"/>
                <a:ea typeface="Unbounded Bold" pitchFamily="34" charset="-122"/>
                <a:cs typeface="Unbounded Bold" pitchFamily="34" charset="-120"/>
              </a:rPr>
              <a:t>Bellman-Ford Algorithm</a:t>
            </a:r>
            <a:endParaRPr lang="en-US" sz="4300" dirty="0"/>
          </a:p>
        </p:txBody>
      </p:sp>
      <p:sp>
        <p:nvSpPr>
          <p:cNvPr id="5" name="Shape 1"/>
          <p:cNvSpPr/>
          <p:nvPr/>
        </p:nvSpPr>
        <p:spPr>
          <a:xfrm>
            <a:off x="1087041" y="2314932"/>
            <a:ext cx="30480" cy="5309949"/>
          </a:xfrm>
          <a:prstGeom prst="roundRect">
            <a:avLst>
              <a:gd name="adj" fmla="val 303837"/>
            </a:avLst>
          </a:prstGeom>
          <a:solidFill>
            <a:srgbClr val="BCDBD4"/>
          </a:solidFill>
          <a:ln/>
        </p:spPr>
      </p:sp>
      <p:sp>
        <p:nvSpPr>
          <p:cNvPr id="6" name="Shape 2"/>
          <p:cNvSpPr/>
          <p:nvPr/>
        </p:nvSpPr>
        <p:spPr>
          <a:xfrm>
            <a:off x="1319808" y="2795707"/>
            <a:ext cx="771644" cy="30480"/>
          </a:xfrm>
          <a:prstGeom prst="roundRect">
            <a:avLst>
              <a:gd name="adj" fmla="val 303837"/>
            </a:avLst>
          </a:prstGeom>
          <a:solidFill>
            <a:srgbClr val="BCDBD4"/>
          </a:solidFill>
          <a:ln/>
        </p:spPr>
      </p:sp>
      <p:sp>
        <p:nvSpPr>
          <p:cNvPr id="7" name="Shape 3"/>
          <p:cNvSpPr/>
          <p:nvPr/>
        </p:nvSpPr>
        <p:spPr>
          <a:xfrm>
            <a:off x="854273" y="2562939"/>
            <a:ext cx="496014" cy="496014"/>
          </a:xfrm>
          <a:prstGeom prst="roundRect">
            <a:avLst>
              <a:gd name="adj" fmla="val 18671"/>
            </a:avLst>
          </a:prstGeom>
          <a:solidFill>
            <a:srgbClr val="D6F5EE"/>
          </a:solidFill>
          <a:ln w="7620">
            <a:solidFill>
              <a:srgbClr val="BCDBD4"/>
            </a:solidFill>
            <a:prstDash val="solid"/>
          </a:ln>
        </p:spPr>
      </p:sp>
      <p:sp>
        <p:nvSpPr>
          <p:cNvPr id="8" name="Text 4"/>
          <p:cNvSpPr/>
          <p:nvPr/>
        </p:nvSpPr>
        <p:spPr>
          <a:xfrm>
            <a:off x="1016198" y="2645569"/>
            <a:ext cx="172045"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1</a:t>
            </a:r>
            <a:endParaRPr lang="en-US" sz="2600" dirty="0"/>
          </a:p>
        </p:txBody>
      </p:sp>
      <p:sp>
        <p:nvSpPr>
          <p:cNvPr id="9" name="Text 5"/>
          <p:cNvSpPr/>
          <p:nvPr/>
        </p:nvSpPr>
        <p:spPr>
          <a:xfrm>
            <a:off x="2314932" y="2535317"/>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Initialize</a:t>
            </a:r>
            <a:endParaRPr lang="en-US" sz="2150" dirty="0"/>
          </a:p>
        </p:txBody>
      </p:sp>
      <p:sp>
        <p:nvSpPr>
          <p:cNvPr id="10"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Set the source node distance to 0 and all other nodes to infinity.</a:t>
            </a:r>
            <a:endParaRPr lang="en-US" sz="1700" dirty="0"/>
          </a:p>
        </p:txBody>
      </p:sp>
      <p:sp>
        <p:nvSpPr>
          <p:cNvPr id="11" name="Shape 7"/>
          <p:cNvSpPr/>
          <p:nvPr/>
        </p:nvSpPr>
        <p:spPr>
          <a:xfrm>
            <a:off x="1319808" y="4639151"/>
            <a:ext cx="771644" cy="30480"/>
          </a:xfrm>
          <a:prstGeom prst="roundRect">
            <a:avLst>
              <a:gd name="adj" fmla="val 303837"/>
            </a:avLst>
          </a:prstGeom>
          <a:solidFill>
            <a:srgbClr val="BCDBD4"/>
          </a:solidFill>
          <a:ln/>
        </p:spPr>
      </p:sp>
      <p:sp>
        <p:nvSpPr>
          <p:cNvPr id="12" name="Shape 8"/>
          <p:cNvSpPr/>
          <p:nvPr/>
        </p:nvSpPr>
        <p:spPr>
          <a:xfrm>
            <a:off x="854273" y="4406384"/>
            <a:ext cx="496014" cy="496014"/>
          </a:xfrm>
          <a:prstGeom prst="roundRect">
            <a:avLst>
              <a:gd name="adj" fmla="val 18671"/>
            </a:avLst>
          </a:prstGeom>
          <a:solidFill>
            <a:srgbClr val="D6F5EE"/>
          </a:solidFill>
          <a:ln w="7620">
            <a:solidFill>
              <a:srgbClr val="BCDBD4"/>
            </a:solidFill>
            <a:prstDash val="solid"/>
          </a:ln>
        </p:spPr>
      </p:sp>
      <p:sp>
        <p:nvSpPr>
          <p:cNvPr id="13" name="Text 9"/>
          <p:cNvSpPr/>
          <p:nvPr/>
        </p:nvSpPr>
        <p:spPr>
          <a:xfrm>
            <a:off x="964168" y="4489013"/>
            <a:ext cx="276106"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2</a:t>
            </a:r>
            <a:endParaRPr lang="en-US" sz="2600" dirty="0"/>
          </a:p>
        </p:txBody>
      </p:sp>
      <p:sp>
        <p:nvSpPr>
          <p:cNvPr id="14" name="Text 10"/>
          <p:cNvSpPr/>
          <p:nvPr/>
        </p:nvSpPr>
        <p:spPr>
          <a:xfrm>
            <a:off x="2314932" y="4378762"/>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Relax Edges</a:t>
            </a:r>
            <a:endParaRPr lang="en-US" sz="2150" dirty="0"/>
          </a:p>
        </p:txBody>
      </p:sp>
      <p:sp>
        <p:nvSpPr>
          <p:cNvPr id="15"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Iterate through all edges, updating the distance of the destination node if a shorter path is found.</a:t>
            </a:r>
            <a:endParaRPr lang="en-US" sz="1700" dirty="0"/>
          </a:p>
        </p:txBody>
      </p:sp>
      <p:sp>
        <p:nvSpPr>
          <p:cNvPr id="16" name="Shape 12"/>
          <p:cNvSpPr/>
          <p:nvPr/>
        </p:nvSpPr>
        <p:spPr>
          <a:xfrm>
            <a:off x="1319808" y="6482596"/>
            <a:ext cx="771644" cy="30480"/>
          </a:xfrm>
          <a:prstGeom prst="roundRect">
            <a:avLst>
              <a:gd name="adj" fmla="val 303837"/>
            </a:avLst>
          </a:prstGeom>
          <a:solidFill>
            <a:srgbClr val="BCDBD4"/>
          </a:solidFill>
          <a:ln/>
        </p:spPr>
      </p:sp>
      <p:sp>
        <p:nvSpPr>
          <p:cNvPr id="17" name="Shape 13"/>
          <p:cNvSpPr/>
          <p:nvPr/>
        </p:nvSpPr>
        <p:spPr>
          <a:xfrm>
            <a:off x="854273" y="6249829"/>
            <a:ext cx="496014" cy="496014"/>
          </a:xfrm>
          <a:prstGeom prst="roundRect">
            <a:avLst>
              <a:gd name="adj" fmla="val 18671"/>
            </a:avLst>
          </a:prstGeom>
          <a:solidFill>
            <a:srgbClr val="D6F5EE"/>
          </a:solidFill>
          <a:ln w="7620">
            <a:solidFill>
              <a:srgbClr val="BCDBD4"/>
            </a:solidFill>
            <a:prstDash val="solid"/>
          </a:ln>
        </p:spPr>
      </p:sp>
      <p:sp>
        <p:nvSpPr>
          <p:cNvPr id="18" name="Text 14"/>
          <p:cNvSpPr/>
          <p:nvPr/>
        </p:nvSpPr>
        <p:spPr>
          <a:xfrm>
            <a:off x="963573" y="6332458"/>
            <a:ext cx="277416"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3</a:t>
            </a:r>
            <a:endParaRPr lang="en-US" sz="2600" dirty="0"/>
          </a:p>
        </p:txBody>
      </p:sp>
      <p:sp>
        <p:nvSpPr>
          <p:cNvPr id="19" name="Text 15"/>
          <p:cNvSpPr/>
          <p:nvPr/>
        </p:nvSpPr>
        <p:spPr>
          <a:xfrm>
            <a:off x="2314932" y="6222206"/>
            <a:ext cx="2907268"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Check for Cycles</a:t>
            </a:r>
            <a:endParaRPr lang="en-US" sz="2150" dirty="0"/>
          </a:p>
        </p:txBody>
      </p:sp>
      <p:sp>
        <p:nvSpPr>
          <p:cNvPr id="20"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If the distances can be further reduced after V-1 iterations, there is a negative weight cycle.</a:t>
            </a:r>
            <a:endParaRPr lang="en-US" sz="1700" dirty="0"/>
          </a:p>
        </p:txBody>
      </p:sp>
    </p:spTree>
    <p:extLst>
      <p:ext uri="{BB962C8B-B14F-4D97-AF65-F5344CB8AC3E}">
        <p14:creationId xmlns:p14="http://schemas.microsoft.com/office/powerpoint/2010/main" val="1445825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165509"/>
            <a:ext cx="4919305" cy="3898582"/>
          </a:xfrm>
          <a:prstGeom prst="rect">
            <a:avLst/>
          </a:prstGeom>
        </p:spPr>
      </p:pic>
      <p:sp>
        <p:nvSpPr>
          <p:cNvPr id="4" name="Text 0"/>
          <p:cNvSpPr/>
          <p:nvPr/>
        </p:nvSpPr>
        <p:spPr>
          <a:xfrm>
            <a:off x="793790" y="711637"/>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Bellman-Ford Algorithm: Definition</a:t>
            </a:r>
            <a:endParaRPr lang="en-US" sz="4450" dirty="0"/>
          </a:p>
        </p:txBody>
      </p:sp>
      <p:sp>
        <p:nvSpPr>
          <p:cNvPr id="5" name="Shape 1"/>
          <p:cNvSpPr/>
          <p:nvPr/>
        </p:nvSpPr>
        <p:spPr>
          <a:xfrm>
            <a:off x="793790" y="2469356"/>
            <a:ext cx="3664863" cy="2410897"/>
          </a:xfrm>
          <a:prstGeom prst="roundRect">
            <a:avLst>
              <a:gd name="adj" fmla="val 3952"/>
            </a:avLst>
          </a:prstGeom>
          <a:solidFill>
            <a:srgbClr val="D6F5EE"/>
          </a:solidFill>
          <a:ln w="7620">
            <a:solidFill>
              <a:srgbClr val="BCDBD4"/>
            </a:solidFill>
            <a:prstDash val="solid"/>
          </a:ln>
        </p:spPr>
      </p:sp>
      <p:sp>
        <p:nvSpPr>
          <p:cNvPr id="6" name="Text 2"/>
          <p:cNvSpPr/>
          <p:nvPr/>
        </p:nvSpPr>
        <p:spPr>
          <a:xfrm>
            <a:off x="1028224" y="2703790"/>
            <a:ext cx="3181469"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Negative Weights</a:t>
            </a:r>
            <a:endParaRPr lang="en-US" sz="2200" dirty="0"/>
          </a:p>
        </p:txBody>
      </p:sp>
      <p:sp>
        <p:nvSpPr>
          <p:cNvPr id="7" name="Text 3"/>
          <p:cNvSpPr/>
          <p:nvPr/>
        </p:nvSpPr>
        <p:spPr>
          <a:xfrm>
            <a:off x="1028224" y="319420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Bellman-Ford can handle graphs with negative edge weights, unlike Dijkstra's algorithm.</a:t>
            </a:r>
            <a:endParaRPr lang="en-US" sz="1750" dirty="0"/>
          </a:p>
        </p:txBody>
      </p:sp>
      <p:sp>
        <p:nvSpPr>
          <p:cNvPr id="8" name="Shape 4"/>
          <p:cNvSpPr/>
          <p:nvPr/>
        </p:nvSpPr>
        <p:spPr>
          <a:xfrm>
            <a:off x="4685467" y="2469356"/>
            <a:ext cx="3664863" cy="2410897"/>
          </a:xfrm>
          <a:prstGeom prst="roundRect">
            <a:avLst>
              <a:gd name="adj" fmla="val 3952"/>
            </a:avLst>
          </a:prstGeom>
          <a:solidFill>
            <a:srgbClr val="D6F5EE"/>
          </a:solidFill>
          <a:ln w="7620">
            <a:solidFill>
              <a:srgbClr val="BCDBD4"/>
            </a:solidFill>
            <a:prstDash val="solid"/>
          </a:ln>
        </p:spPr>
      </p:sp>
      <p:sp>
        <p:nvSpPr>
          <p:cNvPr id="9" name="Text 5"/>
          <p:cNvSpPr/>
          <p:nvPr/>
        </p:nvSpPr>
        <p:spPr>
          <a:xfrm>
            <a:off x="4919901" y="27037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Single Source</a:t>
            </a:r>
            <a:endParaRPr lang="en-US" sz="2200" dirty="0"/>
          </a:p>
        </p:txBody>
      </p:sp>
      <p:sp>
        <p:nvSpPr>
          <p:cNvPr id="10" name="Text 6"/>
          <p:cNvSpPr/>
          <p:nvPr/>
        </p:nvSpPr>
        <p:spPr>
          <a:xfrm>
            <a:off x="4919901" y="3194209"/>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It finds the shortest paths from a single source node to all other nodes.</a:t>
            </a:r>
            <a:endParaRPr lang="en-US" sz="1750" dirty="0"/>
          </a:p>
        </p:txBody>
      </p:sp>
      <p:sp>
        <p:nvSpPr>
          <p:cNvPr id="11" name="Shape 7"/>
          <p:cNvSpPr/>
          <p:nvPr/>
        </p:nvSpPr>
        <p:spPr>
          <a:xfrm>
            <a:off x="793790" y="5107067"/>
            <a:ext cx="3664863" cy="2410897"/>
          </a:xfrm>
          <a:prstGeom prst="roundRect">
            <a:avLst>
              <a:gd name="adj" fmla="val 3952"/>
            </a:avLst>
          </a:prstGeom>
          <a:solidFill>
            <a:srgbClr val="D6F5EE"/>
          </a:solidFill>
          <a:ln w="7620">
            <a:solidFill>
              <a:srgbClr val="BCDBD4"/>
            </a:solidFill>
            <a:prstDash val="solid"/>
          </a:ln>
        </p:spPr>
      </p:sp>
      <p:sp>
        <p:nvSpPr>
          <p:cNvPr id="12" name="Text 8"/>
          <p:cNvSpPr/>
          <p:nvPr/>
        </p:nvSpPr>
        <p:spPr>
          <a:xfrm>
            <a:off x="1028224" y="5341501"/>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Dynamic Programming</a:t>
            </a:r>
            <a:endParaRPr lang="en-US" sz="2200" dirty="0"/>
          </a:p>
        </p:txBody>
      </p:sp>
      <p:sp>
        <p:nvSpPr>
          <p:cNvPr id="13" name="Text 9"/>
          <p:cNvSpPr/>
          <p:nvPr/>
        </p:nvSpPr>
        <p:spPr>
          <a:xfrm>
            <a:off x="1028224" y="6186249"/>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The algorithm uses a dynamic programming approach to iteratively relax the edges.</a:t>
            </a:r>
            <a:endParaRPr lang="en-US" sz="1750" dirty="0"/>
          </a:p>
        </p:txBody>
      </p:sp>
      <p:sp>
        <p:nvSpPr>
          <p:cNvPr id="14" name="Shape 10"/>
          <p:cNvSpPr/>
          <p:nvPr/>
        </p:nvSpPr>
        <p:spPr>
          <a:xfrm>
            <a:off x="4685467" y="5107067"/>
            <a:ext cx="3664863" cy="2410897"/>
          </a:xfrm>
          <a:prstGeom prst="roundRect">
            <a:avLst>
              <a:gd name="adj" fmla="val 3952"/>
            </a:avLst>
          </a:prstGeom>
          <a:solidFill>
            <a:srgbClr val="D6F5EE"/>
          </a:solidFill>
          <a:ln w="7620">
            <a:solidFill>
              <a:srgbClr val="BCDBD4"/>
            </a:solidFill>
            <a:prstDash val="solid"/>
          </a:ln>
        </p:spPr>
      </p:sp>
      <p:sp>
        <p:nvSpPr>
          <p:cNvPr id="15" name="Text 11"/>
          <p:cNvSpPr/>
          <p:nvPr/>
        </p:nvSpPr>
        <p:spPr>
          <a:xfrm>
            <a:off x="4919901" y="5341501"/>
            <a:ext cx="2975729"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Time Complexity</a:t>
            </a:r>
            <a:endParaRPr lang="en-US" sz="2200" dirty="0"/>
          </a:p>
        </p:txBody>
      </p:sp>
      <p:sp>
        <p:nvSpPr>
          <p:cNvPr id="16" name="Text 12"/>
          <p:cNvSpPr/>
          <p:nvPr/>
        </p:nvSpPr>
        <p:spPr>
          <a:xfrm>
            <a:off x="4919901" y="583191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Bellman-Ford has a time complexity of O(VE), making it slower than Dijkstra's for dense graphs.</a:t>
            </a:r>
            <a:endParaRPr lang="en-US" sz="1750" dirty="0"/>
          </a:p>
        </p:txBody>
      </p:sp>
    </p:spTree>
    <p:extLst>
      <p:ext uri="{BB962C8B-B14F-4D97-AF65-F5344CB8AC3E}">
        <p14:creationId xmlns:p14="http://schemas.microsoft.com/office/powerpoint/2010/main" val="4085808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71290" y="2232065"/>
            <a:ext cx="5031700" cy="3765471"/>
          </a:xfrm>
          <a:prstGeom prst="rect">
            <a:avLst/>
          </a:prstGeom>
        </p:spPr>
      </p:pic>
      <p:sp>
        <p:nvSpPr>
          <p:cNvPr id="4" name="Text 0"/>
          <p:cNvSpPr/>
          <p:nvPr/>
        </p:nvSpPr>
        <p:spPr>
          <a:xfrm>
            <a:off x="636508" y="500420"/>
            <a:ext cx="7870984" cy="1136571"/>
          </a:xfrm>
          <a:prstGeom prst="rect">
            <a:avLst/>
          </a:prstGeom>
          <a:noFill/>
          <a:ln/>
        </p:spPr>
        <p:txBody>
          <a:bodyPr wrap="square" lIns="0" tIns="0" rIns="0" bIns="0" rtlCol="0" anchor="t"/>
          <a:lstStyle/>
          <a:p>
            <a:pPr marL="0" indent="0">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Bellman-Ford Algorithm: Steps</a:t>
            </a:r>
            <a:endParaRPr lang="en-US" sz="3550" dirty="0"/>
          </a:p>
        </p:txBody>
      </p:sp>
      <p:pic>
        <p:nvPicPr>
          <p:cNvPr id="5" name="Image 2" descr="preencoded.png"/>
          <p:cNvPicPr>
            <a:picLocks noChangeAspect="1"/>
          </p:cNvPicPr>
          <p:nvPr/>
        </p:nvPicPr>
        <p:blipFill>
          <a:blip r:embed="rId5"/>
          <a:stretch>
            <a:fillRect/>
          </a:stretch>
        </p:blipFill>
        <p:spPr>
          <a:xfrm>
            <a:off x="636508" y="1909763"/>
            <a:ext cx="909280" cy="1454825"/>
          </a:xfrm>
          <a:prstGeom prst="rect">
            <a:avLst/>
          </a:prstGeom>
        </p:spPr>
      </p:pic>
      <p:sp>
        <p:nvSpPr>
          <p:cNvPr id="6" name="Text 1"/>
          <p:cNvSpPr/>
          <p:nvPr/>
        </p:nvSpPr>
        <p:spPr>
          <a:xfrm>
            <a:off x="1818561" y="2091571"/>
            <a:ext cx="2273260" cy="284083"/>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Initialize</a:t>
            </a:r>
            <a:endParaRPr lang="en-US" sz="1750" dirty="0"/>
          </a:p>
        </p:txBody>
      </p:sp>
      <p:sp>
        <p:nvSpPr>
          <p:cNvPr id="7" name="Text 2"/>
          <p:cNvSpPr/>
          <p:nvPr/>
        </p:nvSpPr>
        <p:spPr>
          <a:xfrm>
            <a:off x="1818561" y="2484715"/>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Set the source distance to 0 and all other nodes to infinity.</a:t>
            </a:r>
            <a:endParaRPr lang="en-US" sz="1400" dirty="0"/>
          </a:p>
        </p:txBody>
      </p:sp>
      <p:pic>
        <p:nvPicPr>
          <p:cNvPr id="8" name="Image 3" descr="preencoded.png"/>
          <p:cNvPicPr>
            <a:picLocks noChangeAspect="1"/>
          </p:cNvPicPr>
          <p:nvPr/>
        </p:nvPicPr>
        <p:blipFill>
          <a:blip r:embed="rId6"/>
          <a:stretch>
            <a:fillRect/>
          </a:stretch>
        </p:blipFill>
        <p:spPr>
          <a:xfrm>
            <a:off x="636508" y="3364587"/>
            <a:ext cx="909280" cy="1454825"/>
          </a:xfrm>
          <a:prstGeom prst="rect">
            <a:avLst/>
          </a:prstGeom>
        </p:spPr>
      </p:pic>
      <p:sp>
        <p:nvSpPr>
          <p:cNvPr id="9" name="Text 3"/>
          <p:cNvSpPr/>
          <p:nvPr/>
        </p:nvSpPr>
        <p:spPr>
          <a:xfrm>
            <a:off x="1818561" y="3546396"/>
            <a:ext cx="2273260" cy="284083"/>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Relax Edges</a:t>
            </a:r>
            <a:endParaRPr lang="en-US" sz="1750" dirty="0"/>
          </a:p>
        </p:txBody>
      </p:sp>
      <p:sp>
        <p:nvSpPr>
          <p:cNvPr id="10" name="Text 4"/>
          <p:cNvSpPr/>
          <p:nvPr/>
        </p:nvSpPr>
        <p:spPr>
          <a:xfrm>
            <a:off x="1818561" y="3939540"/>
            <a:ext cx="6688931" cy="581739"/>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Iterate through all edges, updating the destination node distance if a shorter path is found.</a:t>
            </a:r>
            <a:endParaRPr lang="en-US" sz="1400" dirty="0"/>
          </a:p>
        </p:txBody>
      </p:sp>
      <p:pic>
        <p:nvPicPr>
          <p:cNvPr id="11" name="Image 4" descr="preencoded.png"/>
          <p:cNvPicPr>
            <a:picLocks noChangeAspect="1"/>
          </p:cNvPicPr>
          <p:nvPr/>
        </p:nvPicPr>
        <p:blipFill>
          <a:blip r:embed="rId7"/>
          <a:stretch>
            <a:fillRect/>
          </a:stretch>
        </p:blipFill>
        <p:spPr>
          <a:xfrm>
            <a:off x="636508" y="4819412"/>
            <a:ext cx="909280" cy="1454825"/>
          </a:xfrm>
          <a:prstGeom prst="rect">
            <a:avLst/>
          </a:prstGeom>
        </p:spPr>
      </p:pic>
      <p:sp>
        <p:nvSpPr>
          <p:cNvPr id="12" name="Text 5"/>
          <p:cNvSpPr/>
          <p:nvPr/>
        </p:nvSpPr>
        <p:spPr>
          <a:xfrm>
            <a:off x="1818561" y="5001220"/>
            <a:ext cx="2398395" cy="284083"/>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Check for Cycles</a:t>
            </a:r>
            <a:endParaRPr lang="en-US" sz="1750" dirty="0"/>
          </a:p>
        </p:txBody>
      </p:sp>
      <p:sp>
        <p:nvSpPr>
          <p:cNvPr id="13" name="Text 6"/>
          <p:cNvSpPr/>
          <p:nvPr/>
        </p:nvSpPr>
        <p:spPr>
          <a:xfrm>
            <a:off x="1818561" y="5394365"/>
            <a:ext cx="6688931" cy="581739"/>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If the distances can be further reduced after V-1 iterations, there is a negative weight cycle.</a:t>
            </a:r>
            <a:endParaRPr lang="en-US" sz="1400" dirty="0"/>
          </a:p>
        </p:txBody>
      </p:sp>
      <p:pic>
        <p:nvPicPr>
          <p:cNvPr id="14" name="Image 5" descr="preencoded.png"/>
          <p:cNvPicPr>
            <a:picLocks noChangeAspect="1"/>
          </p:cNvPicPr>
          <p:nvPr/>
        </p:nvPicPr>
        <p:blipFill>
          <a:blip r:embed="rId8"/>
          <a:stretch>
            <a:fillRect/>
          </a:stretch>
        </p:blipFill>
        <p:spPr>
          <a:xfrm>
            <a:off x="636508" y="6274237"/>
            <a:ext cx="909280" cy="1454825"/>
          </a:xfrm>
          <a:prstGeom prst="rect">
            <a:avLst/>
          </a:prstGeom>
        </p:spPr>
      </p:pic>
      <p:sp>
        <p:nvSpPr>
          <p:cNvPr id="15" name="Text 7"/>
          <p:cNvSpPr/>
          <p:nvPr/>
        </p:nvSpPr>
        <p:spPr>
          <a:xfrm>
            <a:off x="1818561" y="6456045"/>
            <a:ext cx="2273260" cy="284083"/>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Output</a:t>
            </a:r>
            <a:endParaRPr lang="en-US" sz="1750" dirty="0"/>
          </a:p>
        </p:txBody>
      </p:sp>
      <p:sp>
        <p:nvSpPr>
          <p:cNvPr id="16" name="Text 8"/>
          <p:cNvSpPr/>
          <p:nvPr/>
        </p:nvSpPr>
        <p:spPr>
          <a:xfrm>
            <a:off x="1818561" y="6849189"/>
            <a:ext cx="6688931" cy="581739"/>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The final distances represent the shortest paths from the source to all other nodes.</a:t>
            </a:r>
            <a:endParaRPr lang="en-US" sz="1400" dirty="0"/>
          </a:p>
        </p:txBody>
      </p:sp>
    </p:spTree>
    <p:extLst>
      <p:ext uri="{BB962C8B-B14F-4D97-AF65-F5344CB8AC3E}">
        <p14:creationId xmlns:p14="http://schemas.microsoft.com/office/powerpoint/2010/main" val="2875888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85511"/>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Real-world Analogy: Cafeteria Plate Stack</a:t>
            </a:r>
            <a:endParaRPr lang="en-US" sz="4450" dirty="0"/>
          </a:p>
        </p:txBody>
      </p:sp>
      <p:sp>
        <p:nvSpPr>
          <p:cNvPr id="3" name="Text 1"/>
          <p:cNvSpPr/>
          <p:nvPr/>
        </p:nvSpPr>
        <p:spPr>
          <a:xfrm>
            <a:off x="793790" y="41700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Plate Stack</a:t>
            </a:r>
            <a:endParaRPr lang="en-US" sz="2200" dirty="0"/>
          </a:p>
        </p:txBody>
      </p:sp>
      <p:sp>
        <p:nvSpPr>
          <p:cNvPr id="4" name="Text 2"/>
          <p:cNvSpPr/>
          <p:nvPr/>
        </p:nvSpPr>
        <p:spPr>
          <a:xfrm>
            <a:off x="793790" y="475118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Imagine a stack of plates in a cafeteria line. The last plate added to the stack is on top and is the first one taken when someone needs a plate.</a:t>
            </a:r>
            <a:endParaRPr lang="en-US" sz="1750" dirty="0"/>
          </a:p>
        </p:txBody>
      </p:sp>
      <p:sp>
        <p:nvSpPr>
          <p:cNvPr id="5" name="Text 3"/>
          <p:cNvSpPr/>
          <p:nvPr/>
        </p:nvSpPr>
        <p:spPr>
          <a:xfrm>
            <a:off x="7599521" y="41700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LIFO Principle</a:t>
            </a:r>
            <a:endParaRPr lang="en-US" sz="2200" dirty="0"/>
          </a:p>
        </p:txBody>
      </p:sp>
      <p:sp>
        <p:nvSpPr>
          <p:cNvPr id="6" name="Text 4"/>
          <p:cNvSpPr/>
          <p:nvPr/>
        </p:nvSpPr>
        <p:spPr>
          <a:xfrm>
            <a:off x="7599521" y="475118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This real-world example demonstrates the LIFO (Last-In-First-Out) principle of a Stack, where the most recently added item is the first one to be removed.</a:t>
            </a:r>
            <a:endParaRPr lang="en-US" sz="1750" dirty="0"/>
          </a:p>
        </p:txBody>
      </p:sp>
      <p:sp>
        <p:nvSpPr>
          <p:cNvPr id="7" name="Rectangle 6"/>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85511"/>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Comparison of Dijkstra and Bellman-Ford</a:t>
            </a:r>
            <a:endParaRPr lang="en-US" sz="4450" dirty="0"/>
          </a:p>
        </p:txBody>
      </p:sp>
      <p:sp>
        <p:nvSpPr>
          <p:cNvPr id="3" name="Text 1"/>
          <p:cNvSpPr/>
          <p:nvPr/>
        </p:nvSpPr>
        <p:spPr>
          <a:xfrm>
            <a:off x="793790" y="4170045"/>
            <a:ext cx="3552111"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Dijkstra's Algorithm</a:t>
            </a:r>
            <a:endParaRPr lang="en-US" sz="2200" dirty="0"/>
          </a:p>
        </p:txBody>
      </p:sp>
      <p:sp>
        <p:nvSpPr>
          <p:cNvPr id="4" name="Text 2"/>
          <p:cNvSpPr/>
          <p:nvPr/>
        </p:nvSpPr>
        <p:spPr>
          <a:xfrm>
            <a:off x="793790" y="475118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Efficient for dense graphs, but cannot handle negative weights.</a:t>
            </a:r>
            <a:endParaRPr lang="en-US" sz="1750" dirty="0"/>
          </a:p>
        </p:txBody>
      </p:sp>
      <p:sp>
        <p:nvSpPr>
          <p:cNvPr id="5" name="Text 3"/>
          <p:cNvSpPr/>
          <p:nvPr/>
        </p:nvSpPr>
        <p:spPr>
          <a:xfrm>
            <a:off x="5332928" y="4170045"/>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Bellman-Ford Algorithm</a:t>
            </a:r>
            <a:endParaRPr lang="en-US" sz="2200" dirty="0"/>
          </a:p>
        </p:txBody>
      </p:sp>
      <p:sp>
        <p:nvSpPr>
          <p:cNvPr id="6" name="Text 4"/>
          <p:cNvSpPr/>
          <p:nvPr/>
        </p:nvSpPr>
        <p:spPr>
          <a:xfrm>
            <a:off x="5332928" y="510551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Can handle negative weights, but slower for dense graphs.</a:t>
            </a:r>
            <a:endParaRPr lang="en-US" sz="1750" dirty="0"/>
          </a:p>
        </p:txBody>
      </p:sp>
      <p:sp>
        <p:nvSpPr>
          <p:cNvPr id="7" name="Text 5"/>
          <p:cNvSpPr/>
          <p:nvPr/>
        </p:nvSpPr>
        <p:spPr>
          <a:xfrm>
            <a:off x="9872067" y="41700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Applications</a:t>
            </a:r>
            <a:endParaRPr lang="en-US" sz="2200" dirty="0"/>
          </a:p>
        </p:txBody>
      </p:sp>
      <p:sp>
        <p:nvSpPr>
          <p:cNvPr id="8" name="Text 6"/>
          <p:cNvSpPr/>
          <p:nvPr/>
        </p:nvSpPr>
        <p:spPr>
          <a:xfrm>
            <a:off x="9872067"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Dijkstra is commonly used in GPS navigation, while Bellman-Ford is useful for routing with negative costs.</a:t>
            </a:r>
            <a:endParaRPr lang="en-US" sz="1750" dirty="0"/>
          </a:p>
        </p:txBody>
      </p:sp>
      <p:sp>
        <p:nvSpPr>
          <p:cNvPr id="9" name="Rectangle 8"/>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486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64200" y="1635800"/>
            <a:ext cx="4958001" cy="4958001"/>
          </a:xfrm>
          <a:prstGeom prst="rect">
            <a:avLst/>
          </a:prstGeom>
        </p:spPr>
      </p:pic>
      <p:sp>
        <p:nvSpPr>
          <p:cNvPr id="4" name="Text 0"/>
          <p:cNvSpPr/>
          <p:nvPr/>
        </p:nvSpPr>
        <p:spPr>
          <a:xfrm>
            <a:off x="6226135" y="750689"/>
            <a:ext cx="7664529" cy="1320879"/>
          </a:xfrm>
          <a:prstGeom prst="rect">
            <a:avLst/>
          </a:prstGeom>
          <a:noFill/>
          <a:ln/>
        </p:spPr>
        <p:txBody>
          <a:bodyPr wrap="square" lIns="0" tIns="0" rIns="0" bIns="0" rtlCol="0" anchor="t"/>
          <a:lstStyle/>
          <a:p>
            <a:pPr marL="0" indent="0">
              <a:lnSpc>
                <a:spcPts val="5200"/>
              </a:lnSpc>
              <a:buNone/>
            </a:pPr>
            <a:r>
              <a:rPr lang="en-US" sz="4150" b="1" dirty="0">
                <a:solidFill>
                  <a:srgbClr val="333F70"/>
                </a:solidFill>
                <a:latin typeface="Unbounded Bold" pitchFamily="34" charset="0"/>
                <a:ea typeface="Unbounded Bold" pitchFamily="34" charset="-122"/>
                <a:cs typeface="Unbounded Bold" pitchFamily="34" charset="-120"/>
              </a:rPr>
              <a:t>Stack Operations: Push</a:t>
            </a:r>
            <a:endParaRPr lang="en-US" sz="4150" dirty="0"/>
          </a:p>
        </p:txBody>
      </p:sp>
      <p:sp>
        <p:nvSpPr>
          <p:cNvPr id="5" name="Shape 1"/>
          <p:cNvSpPr/>
          <p:nvPr/>
        </p:nvSpPr>
        <p:spPr>
          <a:xfrm>
            <a:off x="6531650" y="2388513"/>
            <a:ext cx="22860" cy="5090398"/>
          </a:xfrm>
          <a:prstGeom prst="roundRect">
            <a:avLst>
              <a:gd name="adj" fmla="val 388338"/>
            </a:avLst>
          </a:prstGeom>
          <a:solidFill>
            <a:srgbClr val="BCDBD4"/>
          </a:solidFill>
          <a:ln/>
        </p:spPr>
      </p:sp>
      <p:sp>
        <p:nvSpPr>
          <p:cNvPr id="6" name="Shape 2"/>
          <p:cNvSpPr/>
          <p:nvPr/>
        </p:nvSpPr>
        <p:spPr>
          <a:xfrm>
            <a:off x="6757988" y="2852618"/>
            <a:ext cx="739735" cy="22860"/>
          </a:xfrm>
          <a:prstGeom prst="roundRect">
            <a:avLst>
              <a:gd name="adj" fmla="val 388338"/>
            </a:avLst>
          </a:prstGeom>
          <a:solidFill>
            <a:srgbClr val="BCDBD4"/>
          </a:solidFill>
          <a:ln/>
        </p:spPr>
      </p:sp>
      <p:sp>
        <p:nvSpPr>
          <p:cNvPr id="7" name="Shape 3"/>
          <p:cNvSpPr/>
          <p:nvPr/>
        </p:nvSpPr>
        <p:spPr>
          <a:xfrm>
            <a:off x="6305312" y="2626281"/>
            <a:ext cx="475536" cy="475536"/>
          </a:xfrm>
          <a:prstGeom prst="roundRect">
            <a:avLst>
              <a:gd name="adj" fmla="val 18668"/>
            </a:avLst>
          </a:prstGeom>
          <a:solidFill>
            <a:srgbClr val="D6F5EE"/>
          </a:solidFill>
          <a:ln w="7620">
            <a:solidFill>
              <a:srgbClr val="BCDBD4"/>
            </a:solidFill>
            <a:prstDash val="solid"/>
          </a:ln>
        </p:spPr>
      </p:sp>
      <p:sp>
        <p:nvSpPr>
          <p:cNvPr id="8" name="Text 4"/>
          <p:cNvSpPr/>
          <p:nvPr/>
        </p:nvSpPr>
        <p:spPr>
          <a:xfrm>
            <a:off x="6460569" y="2705457"/>
            <a:ext cx="164902" cy="317063"/>
          </a:xfrm>
          <a:prstGeom prst="rect">
            <a:avLst/>
          </a:prstGeom>
          <a:noFill/>
          <a:ln/>
        </p:spPr>
        <p:txBody>
          <a:bodyPr wrap="none" lIns="0" tIns="0" rIns="0" bIns="0" rtlCol="0" anchor="t"/>
          <a:lstStyle/>
          <a:p>
            <a:pPr marL="0" indent="0" algn="ctr">
              <a:lnSpc>
                <a:spcPts val="2450"/>
              </a:lnSpc>
              <a:buNone/>
            </a:pPr>
            <a:r>
              <a:rPr lang="en-US" sz="2450" b="1" dirty="0">
                <a:solidFill>
                  <a:srgbClr val="333F70"/>
                </a:solidFill>
                <a:latin typeface="Unbounded Bold" pitchFamily="34" charset="0"/>
                <a:ea typeface="Unbounded Bold" pitchFamily="34" charset="-122"/>
                <a:cs typeface="Unbounded Bold" pitchFamily="34" charset="-120"/>
              </a:rPr>
              <a:t>1</a:t>
            </a:r>
            <a:endParaRPr lang="en-US" sz="2450" dirty="0"/>
          </a:p>
        </p:txBody>
      </p:sp>
      <p:sp>
        <p:nvSpPr>
          <p:cNvPr id="9" name="Text 5"/>
          <p:cNvSpPr/>
          <p:nvPr/>
        </p:nvSpPr>
        <p:spPr>
          <a:xfrm>
            <a:off x="7705487" y="2599849"/>
            <a:ext cx="3283387" cy="330160"/>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Adding to the Stack</a:t>
            </a:r>
            <a:endParaRPr lang="en-US" sz="2050" dirty="0"/>
          </a:p>
        </p:txBody>
      </p:sp>
      <p:sp>
        <p:nvSpPr>
          <p:cNvPr id="10" name="Text 6"/>
          <p:cNvSpPr/>
          <p:nvPr/>
        </p:nvSpPr>
        <p:spPr>
          <a:xfrm>
            <a:off x="7705487" y="3056811"/>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The Push operation adds a new element to the top of the Stack.</a:t>
            </a:r>
            <a:endParaRPr lang="en-US" sz="1650" dirty="0"/>
          </a:p>
        </p:txBody>
      </p:sp>
      <p:sp>
        <p:nvSpPr>
          <p:cNvPr id="11" name="Shape 7"/>
          <p:cNvSpPr/>
          <p:nvPr/>
        </p:nvSpPr>
        <p:spPr>
          <a:xfrm>
            <a:off x="6757988" y="4619863"/>
            <a:ext cx="739735" cy="22860"/>
          </a:xfrm>
          <a:prstGeom prst="roundRect">
            <a:avLst>
              <a:gd name="adj" fmla="val 388338"/>
            </a:avLst>
          </a:prstGeom>
          <a:solidFill>
            <a:srgbClr val="BCDBD4"/>
          </a:solidFill>
          <a:ln/>
        </p:spPr>
      </p:sp>
      <p:sp>
        <p:nvSpPr>
          <p:cNvPr id="12" name="Shape 8"/>
          <p:cNvSpPr/>
          <p:nvPr/>
        </p:nvSpPr>
        <p:spPr>
          <a:xfrm>
            <a:off x="6305312" y="4393525"/>
            <a:ext cx="475536" cy="475536"/>
          </a:xfrm>
          <a:prstGeom prst="roundRect">
            <a:avLst>
              <a:gd name="adj" fmla="val 18668"/>
            </a:avLst>
          </a:prstGeom>
          <a:solidFill>
            <a:srgbClr val="D6F5EE"/>
          </a:solidFill>
          <a:ln w="7620">
            <a:solidFill>
              <a:srgbClr val="BCDBD4"/>
            </a:solidFill>
            <a:prstDash val="solid"/>
          </a:ln>
        </p:spPr>
      </p:sp>
      <p:sp>
        <p:nvSpPr>
          <p:cNvPr id="13" name="Text 9"/>
          <p:cNvSpPr/>
          <p:nvPr/>
        </p:nvSpPr>
        <p:spPr>
          <a:xfrm>
            <a:off x="6410682" y="4472702"/>
            <a:ext cx="264676" cy="317063"/>
          </a:xfrm>
          <a:prstGeom prst="rect">
            <a:avLst/>
          </a:prstGeom>
          <a:noFill/>
          <a:ln/>
        </p:spPr>
        <p:txBody>
          <a:bodyPr wrap="none" lIns="0" tIns="0" rIns="0" bIns="0" rtlCol="0" anchor="t"/>
          <a:lstStyle/>
          <a:p>
            <a:pPr marL="0" indent="0" algn="ctr">
              <a:lnSpc>
                <a:spcPts val="2450"/>
              </a:lnSpc>
              <a:buNone/>
            </a:pPr>
            <a:r>
              <a:rPr lang="en-US" sz="2450" b="1" dirty="0">
                <a:solidFill>
                  <a:srgbClr val="333F70"/>
                </a:solidFill>
                <a:latin typeface="Unbounded Bold" pitchFamily="34" charset="0"/>
                <a:ea typeface="Unbounded Bold" pitchFamily="34" charset="-122"/>
                <a:cs typeface="Unbounded Bold" pitchFamily="34" charset="-120"/>
              </a:rPr>
              <a:t>2</a:t>
            </a:r>
            <a:endParaRPr lang="en-US" sz="2450" dirty="0"/>
          </a:p>
        </p:txBody>
      </p:sp>
      <p:sp>
        <p:nvSpPr>
          <p:cNvPr id="14" name="Text 10"/>
          <p:cNvSpPr/>
          <p:nvPr/>
        </p:nvSpPr>
        <p:spPr>
          <a:xfrm>
            <a:off x="7705487" y="4367093"/>
            <a:ext cx="2734032" cy="330160"/>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Efficient Access</a:t>
            </a:r>
            <a:endParaRPr lang="en-US" sz="2050" dirty="0"/>
          </a:p>
        </p:txBody>
      </p:sp>
      <p:sp>
        <p:nvSpPr>
          <p:cNvPr id="15" name="Text 11"/>
          <p:cNvSpPr/>
          <p:nvPr/>
        </p:nvSpPr>
        <p:spPr>
          <a:xfrm>
            <a:off x="7705487" y="4824055"/>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Pushing an element to the top of the Stack allows for quick and efficient access to the most recently added data.</a:t>
            </a:r>
            <a:endParaRPr lang="en-US" sz="1650" dirty="0"/>
          </a:p>
        </p:txBody>
      </p:sp>
      <p:sp>
        <p:nvSpPr>
          <p:cNvPr id="16" name="Shape 12"/>
          <p:cNvSpPr/>
          <p:nvPr/>
        </p:nvSpPr>
        <p:spPr>
          <a:xfrm>
            <a:off x="6757988" y="6387108"/>
            <a:ext cx="739735" cy="22860"/>
          </a:xfrm>
          <a:prstGeom prst="roundRect">
            <a:avLst>
              <a:gd name="adj" fmla="val 388338"/>
            </a:avLst>
          </a:prstGeom>
          <a:solidFill>
            <a:srgbClr val="BCDBD4"/>
          </a:solidFill>
          <a:ln/>
        </p:spPr>
      </p:sp>
      <p:sp>
        <p:nvSpPr>
          <p:cNvPr id="17" name="Shape 13"/>
          <p:cNvSpPr/>
          <p:nvPr/>
        </p:nvSpPr>
        <p:spPr>
          <a:xfrm>
            <a:off x="6305312" y="6160770"/>
            <a:ext cx="475536" cy="475536"/>
          </a:xfrm>
          <a:prstGeom prst="roundRect">
            <a:avLst>
              <a:gd name="adj" fmla="val 18668"/>
            </a:avLst>
          </a:prstGeom>
          <a:solidFill>
            <a:srgbClr val="D6F5EE"/>
          </a:solidFill>
          <a:ln w="7620">
            <a:solidFill>
              <a:srgbClr val="BCDBD4"/>
            </a:solidFill>
            <a:prstDash val="solid"/>
          </a:ln>
        </p:spPr>
      </p:sp>
      <p:sp>
        <p:nvSpPr>
          <p:cNvPr id="18" name="Text 14"/>
          <p:cNvSpPr/>
          <p:nvPr/>
        </p:nvSpPr>
        <p:spPr>
          <a:xfrm>
            <a:off x="6410087" y="6239947"/>
            <a:ext cx="265986" cy="317063"/>
          </a:xfrm>
          <a:prstGeom prst="rect">
            <a:avLst/>
          </a:prstGeom>
          <a:noFill/>
          <a:ln/>
        </p:spPr>
        <p:txBody>
          <a:bodyPr wrap="none" lIns="0" tIns="0" rIns="0" bIns="0" rtlCol="0" anchor="t"/>
          <a:lstStyle/>
          <a:p>
            <a:pPr marL="0" indent="0" algn="ctr">
              <a:lnSpc>
                <a:spcPts val="2450"/>
              </a:lnSpc>
              <a:buNone/>
            </a:pPr>
            <a:r>
              <a:rPr lang="en-US" sz="2450" b="1" dirty="0">
                <a:solidFill>
                  <a:srgbClr val="333F70"/>
                </a:solidFill>
                <a:latin typeface="Unbounded Bold" pitchFamily="34" charset="0"/>
                <a:ea typeface="Unbounded Bold" pitchFamily="34" charset="-122"/>
                <a:cs typeface="Unbounded Bold" pitchFamily="34" charset="-120"/>
              </a:rPr>
              <a:t>3</a:t>
            </a:r>
            <a:endParaRPr lang="en-US" sz="2450" dirty="0"/>
          </a:p>
        </p:txBody>
      </p:sp>
      <p:sp>
        <p:nvSpPr>
          <p:cNvPr id="19" name="Text 15"/>
          <p:cNvSpPr/>
          <p:nvPr/>
        </p:nvSpPr>
        <p:spPr>
          <a:xfrm>
            <a:off x="7705487" y="6134338"/>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LIFO Principle</a:t>
            </a:r>
            <a:endParaRPr lang="en-US" sz="2050" dirty="0"/>
          </a:p>
        </p:txBody>
      </p:sp>
      <p:sp>
        <p:nvSpPr>
          <p:cNvPr id="20" name="Text 16"/>
          <p:cNvSpPr/>
          <p:nvPr/>
        </p:nvSpPr>
        <p:spPr>
          <a:xfrm>
            <a:off x="7705487" y="6591300"/>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The pushed element becomes the new top of the Stack, following the Last-In-First-Out principle.</a:t>
            </a:r>
            <a:endParaRPr lang="en-US" sz="1650" dirty="0"/>
          </a:p>
        </p:txBody>
      </p:sp>
      <p:sp>
        <p:nvSpPr>
          <p:cNvPr id="21" name="Rectangle 20"/>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pic>
        <p:nvPicPr>
          <p:cNvPr id="3" name="Image 1" descr="preencoded.png"/>
          <p:cNvPicPr>
            <a:picLocks noChangeAspect="1"/>
          </p:cNvPicPr>
          <p:nvPr/>
        </p:nvPicPr>
        <p:blipFill>
          <a:blip r:embed="rId4"/>
          <a:stretch>
            <a:fillRect/>
          </a:stretch>
        </p:blipFill>
        <p:spPr>
          <a:xfrm>
            <a:off x="9419511" y="1647825"/>
            <a:ext cx="4935379" cy="4935379"/>
          </a:xfrm>
          <a:prstGeom prst="rect">
            <a:avLst/>
          </a:prstGeom>
        </p:spPr>
      </p:pic>
      <p:sp>
        <p:nvSpPr>
          <p:cNvPr id="4"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b="1" dirty="0">
                <a:solidFill>
                  <a:srgbClr val="333F70"/>
                </a:solidFill>
                <a:latin typeface="Unbounded Bold" pitchFamily="34" charset="0"/>
                <a:ea typeface="Unbounded Bold" pitchFamily="34" charset="-122"/>
                <a:cs typeface="Unbounded Bold" pitchFamily="34" charset="-120"/>
              </a:rPr>
              <a:t>Stack Operations: Pop</a:t>
            </a:r>
            <a:endParaRPr lang="en-US" sz="4300" dirty="0"/>
          </a:p>
        </p:txBody>
      </p:sp>
      <p:sp>
        <p:nvSpPr>
          <p:cNvPr id="5" name="Shape 1"/>
          <p:cNvSpPr/>
          <p:nvPr/>
        </p:nvSpPr>
        <p:spPr>
          <a:xfrm>
            <a:off x="1087041" y="2314932"/>
            <a:ext cx="30480" cy="5309949"/>
          </a:xfrm>
          <a:prstGeom prst="roundRect">
            <a:avLst>
              <a:gd name="adj" fmla="val 303837"/>
            </a:avLst>
          </a:prstGeom>
          <a:solidFill>
            <a:srgbClr val="BCDBD4"/>
          </a:solidFill>
          <a:ln/>
        </p:spPr>
      </p:sp>
      <p:sp>
        <p:nvSpPr>
          <p:cNvPr id="6" name="Shape 2"/>
          <p:cNvSpPr/>
          <p:nvPr/>
        </p:nvSpPr>
        <p:spPr>
          <a:xfrm>
            <a:off x="1319808" y="2795707"/>
            <a:ext cx="771644" cy="30480"/>
          </a:xfrm>
          <a:prstGeom prst="roundRect">
            <a:avLst>
              <a:gd name="adj" fmla="val 303837"/>
            </a:avLst>
          </a:prstGeom>
          <a:solidFill>
            <a:srgbClr val="BCDBD4"/>
          </a:solidFill>
          <a:ln/>
        </p:spPr>
      </p:sp>
      <p:sp>
        <p:nvSpPr>
          <p:cNvPr id="7" name="Shape 3"/>
          <p:cNvSpPr/>
          <p:nvPr/>
        </p:nvSpPr>
        <p:spPr>
          <a:xfrm>
            <a:off x="854273" y="2562939"/>
            <a:ext cx="496014" cy="496014"/>
          </a:xfrm>
          <a:prstGeom prst="roundRect">
            <a:avLst>
              <a:gd name="adj" fmla="val 18671"/>
            </a:avLst>
          </a:prstGeom>
          <a:solidFill>
            <a:srgbClr val="D6F5EE"/>
          </a:solidFill>
          <a:ln w="7620">
            <a:solidFill>
              <a:srgbClr val="BCDBD4"/>
            </a:solidFill>
            <a:prstDash val="solid"/>
          </a:ln>
        </p:spPr>
      </p:sp>
      <p:sp>
        <p:nvSpPr>
          <p:cNvPr id="8" name="Text 4"/>
          <p:cNvSpPr/>
          <p:nvPr/>
        </p:nvSpPr>
        <p:spPr>
          <a:xfrm>
            <a:off x="1016198" y="2645569"/>
            <a:ext cx="172045"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1</a:t>
            </a:r>
            <a:endParaRPr lang="en-US" sz="2600" dirty="0"/>
          </a:p>
        </p:txBody>
      </p:sp>
      <p:sp>
        <p:nvSpPr>
          <p:cNvPr id="9" name="Text 5"/>
          <p:cNvSpPr/>
          <p:nvPr/>
        </p:nvSpPr>
        <p:spPr>
          <a:xfrm>
            <a:off x="2314932" y="2535317"/>
            <a:ext cx="4385072"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Removing from the Stack</a:t>
            </a:r>
            <a:endParaRPr lang="en-US" sz="2150" dirty="0"/>
          </a:p>
        </p:txBody>
      </p:sp>
      <p:sp>
        <p:nvSpPr>
          <p:cNvPr id="10"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The Pop operation removes the topmost element from the Stack.</a:t>
            </a:r>
            <a:endParaRPr lang="en-US" sz="1700" dirty="0"/>
          </a:p>
        </p:txBody>
      </p:sp>
      <p:sp>
        <p:nvSpPr>
          <p:cNvPr id="11" name="Shape 7"/>
          <p:cNvSpPr/>
          <p:nvPr/>
        </p:nvSpPr>
        <p:spPr>
          <a:xfrm>
            <a:off x="1319808" y="4639151"/>
            <a:ext cx="771644" cy="30480"/>
          </a:xfrm>
          <a:prstGeom prst="roundRect">
            <a:avLst>
              <a:gd name="adj" fmla="val 303837"/>
            </a:avLst>
          </a:prstGeom>
          <a:solidFill>
            <a:srgbClr val="BCDBD4"/>
          </a:solidFill>
          <a:ln/>
        </p:spPr>
      </p:sp>
      <p:sp>
        <p:nvSpPr>
          <p:cNvPr id="12" name="Shape 8"/>
          <p:cNvSpPr/>
          <p:nvPr/>
        </p:nvSpPr>
        <p:spPr>
          <a:xfrm>
            <a:off x="854273" y="4406384"/>
            <a:ext cx="496014" cy="496014"/>
          </a:xfrm>
          <a:prstGeom prst="roundRect">
            <a:avLst>
              <a:gd name="adj" fmla="val 18671"/>
            </a:avLst>
          </a:prstGeom>
          <a:solidFill>
            <a:srgbClr val="D6F5EE"/>
          </a:solidFill>
          <a:ln w="7620">
            <a:solidFill>
              <a:srgbClr val="BCDBD4"/>
            </a:solidFill>
            <a:prstDash val="solid"/>
          </a:ln>
        </p:spPr>
      </p:sp>
      <p:sp>
        <p:nvSpPr>
          <p:cNvPr id="13" name="Text 9"/>
          <p:cNvSpPr/>
          <p:nvPr/>
        </p:nvSpPr>
        <p:spPr>
          <a:xfrm>
            <a:off x="964168" y="4489013"/>
            <a:ext cx="276106"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2</a:t>
            </a:r>
            <a:endParaRPr lang="en-US" sz="2600" dirty="0"/>
          </a:p>
        </p:txBody>
      </p:sp>
      <p:sp>
        <p:nvSpPr>
          <p:cNvPr id="14" name="Text 10"/>
          <p:cNvSpPr/>
          <p:nvPr/>
        </p:nvSpPr>
        <p:spPr>
          <a:xfrm>
            <a:off x="2314932" y="4378762"/>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LIFO Principle</a:t>
            </a:r>
            <a:endParaRPr lang="en-US" sz="2150" dirty="0"/>
          </a:p>
        </p:txBody>
      </p:sp>
      <p:sp>
        <p:nvSpPr>
          <p:cNvPr id="15"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The Pop operation follows the Last-In-First-Out principle, removing the most recently added element.</a:t>
            </a:r>
            <a:endParaRPr lang="en-US" sz="1700" dirty="0"/>
          </a:p>
        </p:txBody>
      </p:sp>
      <p:sp>
        <p:nvSpPr>
          <p:cNvPr id="16" name="Shape 12"/>
          <p:cNvSpPr/>
          <p:nvPr/>
        </p:nvSpPr>
        <p:spPr>
          <a:xfrm>
            <a:off x="1319808" y="6482596"/>
            <a:ext cx="771644" cy="30480"/>
          </a:xfrm>
          <a:prstGeom prst="roundRect">
            <a:avLst>
              <a:gd name="adj" fmla="val 303837"/>
            </a:avLst>
          </a:prstGeom>
          <a:solidFill>
            <a:srgbClr val="BCDBD4"/>
          </a:solidFill>
          <a:ln/>
        </p:spPr>
      </p:sp>
      <p:sp>
        <p:nvSpPr>
          <p:cNvPr id="17" name="Shape 13"/>
          <p:cNvSpPr/>
          <p:nvPr/>
        </p:nvSpPr>
        <p:spPr>
          <a:xfrm>
            <a:off x="854273" y="6249829"/>
            <a:ext cx="496014" cy="496014"/>
          </a:xfrm>
          <a:prstGeom prst="roundRect">
            <a:avLst>
              <a:gd name="adj" fmla="val 18671"/>
            </a:avLst>
          </a:prstGeom>
          <a:solidFill>
            <a:srgbClr val="D6F5EE"/>
          </a:solidFill>
          <a:ln w="7620">
            <a:solidFill>
              <a:srgbClr val="BCDBD4"/>
            </a:solidFill>
            <a:prstDash val="solid"/>
          </a:ln>
        </p:spPr>
      </p:sp>
      <p:sp>
        <p:nvSpPr>
          <p:cNvPr id="18" name="Text 14"/>
          <p:cNvSpPr/>
          <p:nvPr/>
        </p:nvSpPr>
        <p:spPr>
          <a:xfrm>
            <a:off x="963573" y="6332458"/>
            <a:ext cx="277416"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3</a:t>
            </a:r>
            <a:endParaRPr lang="en-US" sz="2600" dirty="0"/>
          </a:p>
        </p:txBody>
      </p:sp>
      <p:sp>
        <p:nvSpPr>
          <p:cNvPr id="19" name="Text 15"/>
          <p:cNvSpPr/>
          <p:nvPr/>
        </p:nvSpPr>
        <p:spPr>
          <a:xfrm>
            <a:off x="2314932" y="6222206"/>
            <a:ext cx="3116104"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Efficient Retrieval</a:t>
            </a:r>
            <a:endParaRPr lang="en-US" sz="2150" dirty="0"/>
          </a:p>
        </p:txBody>
      </p:sp>
      <p:sp>
        <p:nvSpPr>
          <p:cNvPr id="20"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Popping an element from the top of the Stack allows for quick and efficient access to the most recent data.</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5677495" y="283488"/>
            <a:ext cx="3275409" cy="2268260"/>
          </a:xfrm>
          <a:prstGeom prst="rect">
            <a:avLst/>
          </a:prstGeom>
        </p:spPr>
      </p:pic>
      <p:sp>
        <p:nvSpPr>
          <p:cNvPr id="4" name="Text 0"/>
          <p:cNvSpPr/>
          <p:nvPr/>
        </p:nvSpPr>
        <p:spPr>
          <a:xfrm>
            <a:off x="793790" y="3802499"/>
            <a:ext cx="8968502"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Definition of Queue (FIFO)</a:t>
            </a:r>
            <a:endParaRPr lang="en-US" sz="4450" dirty="0"/>
          </a:p>
        </p:txBody>
      </p:sp>
      <p:sp>
        <p:nvSpPr>
          <p:cNvPr id="5" name="Shape 1"/>
          <p:cNvSpPr/>
          <p:nvPr/>
        </p:nvSpPr>
        <p:spPr>
          <a:xfrm>
            <a:off x="793790" y="4851440"/>
            <a:ext cx="6408063" cy="2410897"/>
          </a:xfrm>
          <a:prstGeom prst="roundRect">
            <a:avLst>
              <a:gd name="adj" fmla="val 3952"/>
            </a:avLst>
          </a:prstGeom>
          <a:solidFill>
            <a:srgbClr val="D6F5EE"/>
          </a:solidFill>
          <a:ln w="7620">
            <a:solidFill>
              <a:srgbClr val="BCDBD4"/>
            </a:solidFill>
            <a:prstDash val="solid"/>
          </a:ln>
        </p:spPr>
      </p:sp>
      <p:sp>
        <p:nvSpPr>
          <p:cNvPr id="6" name="Text 2"/>
          <p:cNvSpPr/>
          <p:nvPr/>
        </p:nvSpPr>
        <p:spPr>
          <a:xfrm>
            <a:off x="1028224" y="5085874"/>
            <a:ext cx="2979658"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First-In-First-Out</a:t>
            </a:r>
            <a:endParaRPr lang="en-US" sz="2200" dirty="0"/>
          </a:p>
        </p:txBody>
      </p:sp>
      <p:sp>
        <p:nvSpPr>
          <p:cNvPr id="7" name="Text 3"/>
          <p:cNvSpPr/>
          <p:nvPr/>
        </p:nvSpPr>
        <p:spPr>
          <a:xfrm>
            <a:off x="1028224" y="5576292"/>
            <a:ext cx="5939195"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A Queue is an ADT that follows the First-In-First-Out (FIFO) principle. This means that the first element added to the Queue is the first one to be removed.</a:t>
            </a:r>
            <a:endParaRPr lang="en-US" sz="1750" dirty="0"/>
          </a:p>
        </p:txBody>
      </p:sp>
      <p:sp>
        <p:nvSpPr>
          <p:cNvPr id="8" name="Shape 4"/>
          <p:cNvSpPr/>
          <p:nvPr/>
        </p:nvSpPr>
        <p:spPr>
          <a:xfrm>
            <a:off x="7428667" y="4851440"/>
            <a:ext cx="6408063" cy="2410897"/>
          </a:xfrm>
          <a:prstGeom prst="roundRect">
            <a:avLst>
              <a:gd name="adj" fmla="val 3952"/>
            </a:avLst>
          </a:prstGeom>
          <a:solidFill>
            <a:srgbClr val="D6F5EE"/>
          </a:solidFill>
          <a:ln w="7620">
            <a:solidFill>
              <a:srgbClr val="BCDBD4"/>
            </a:solidFill>
            <a:prstDash val="solid"/>
          </a:ln>
        </p:spPr>
      </p:sp>
      <p:sp>
        <p:nvSpPr>
          <p:cNvPr id="9" name="Text 5"/>
          <p:cNvSpPr/>
          <p:nvPr/>
        </p:nvSpPr>
        <p:spPr>
          <a:xfrm>
            <a:off x="7663101" y="5085874"/>
            <a:ext cx="3293388"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Sequential Access</a:t>
            </a:r>
            <a:endParaRPr lang="en-US" sz="2200" dirty="0"/>
          </a:p>
        </p:txBody>
      </p:sp>
      <p:sp>
        <p:nvSpPr>
          <p:cNvPr id="10" name="Text 6"/>
          <p:cNvSpPr/>
          <p:nvPr/>
        </p:nvSpPr>
        <p:spPr>
          <a:xfrm>
            <a:off x="7663101" y="5576292"/>
            <a:ext cx="5939195" cy="1451610"/>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Queues are designed for sequential access, where elements are added at the rear and removed from the front, making them useful for tasks like job scheduling and event handling.</a:t>
            </a:r>
            <a:endParaRPr lang="en-US" sz="1750" dirty="0"/>
          </a:p>
        </p:txBody>
      </p:sp>
      <p:sp>
        <p:nvSpPr>
          <p:cNvPr id="11" name="Rectangle 10"/>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539960"/>
            <a:ext cx="12208669"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Real-world Analogy: Line at a Bank</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Bank Line</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Imagine a line of people waiting to be served at a bank. The first person in line is the first one to be helped, following the FIFO (First-In-First-Out) principle.</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FIFO Principle</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333F70"/>
                </a:solidFill>
                <a:latin typeface="Open Sans" pitchFamily="34" charset="0"/>
                <a:ea typeface="Open Sans" pitchFamily="34" charset="-122"/>
                <a:cs typeface="Open Sans" pitchFamily="34" charset="-120"/>
              </a:rPr>
              <a:t>This real-world example demonstrates the FIFO (First-In-First-Out) principle of a Queue, where the first element added is the first one to be removed.</a:t>
            </a:r>
            <a:endParaRPr lang="en-US" sz="1750" dirty="0"/>
          </a:p>
        </p:txBody>
      </p:sp>
      <p:sp>
        <p:nvSpPr>
          <p:cNvPr id="7" name="Rectangle 6"/>
          <p:cNvSpPr/>
          <p:nvPr/>
        </p:nvSpPr>
        <p:spPr>
          <a:xfrm>
            <a:off x="12737805" y="7612912"/>
            <a:ext cx="1807535" cy="54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pic>
        <p:nvPicPr>
          <p:cNvPr id="3" name="Image 1" descr="preencoded.png"/>
          <p:cNvPicPr>
            <a:picLocks noChangeAspect="1"/>
          </p:cNvPicPr>
          <p:nvPr/>
        </p:nvPicPr>
        <p:blipFill>
          <a:blip r:embed="rId4"/>
          <a:stretch>
            <a:fillRect/>
          </a:stretch>
        </p:blipFill>
        <p:spPr>
          <a:xfrm>
            <a:off x="9419630" y="3073003"/>
            <a:ext cx="4935141" cy="2085142"/>
          </a:xfrm>
          <a:prstGeom prst="rect">
            <a:avLst/>
          </a:prstGeom>
        </p:spPr>
      </p:pic>
      <p:sp>
        <p:nvSpPr>
          <p:cNvPr id="4"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b="1" dirty="0">
                <a:solidFill>
                  <a:srgbClr val="333F70"/>
                </a:solidFill>
                <a:latin typeface="Unbounded Bold" pitchFamily="34" charset="0"/>
                <a:ea typeface="Unbounded Bold" pitchFamily="34" charset="-122"/>
                <a:cs typeface="Unbounded Bold" pitchFamily="34" charset="-120"/>
              </a:rPr>
              <a:t>Queue Operations: Enqueue</a:t>
            </a:r>
            <a:endParaRPr lang="en-US" sz="4300" dirty="0"/>
          </a:p>
        </p:txBody>
      </p:sp>
      <p:sp>
        <p:nvSpPr>
          <p:cNvPr id="5" name="Shape 1"/>
          <p:cNvSpPr/>
          <p:nvPr/>
        </p:nvSpPr>
        <p:spPr>
          <a:xfrm>
            <a:off x="1087041" y="2314932"/>
            <a:ext cx="30480" cy="5309949"/>
          </a:xfrm>
          <a:prstGeom prst="roundRect">
            <a:avLst>
              <a:gd name="adj" fmla="val 303837"/>
            </a:avLst>
          </a:prstGeom>
          <a:solidFill>
            <a:srgbClr val="BCDBD4"/>
          </a:solidFill>
          <a:ln/>
        </p:spPr>
      </p:sp>
      <p:sp>
        <p:nvSpPr>
          <p:cNvPr id="6" name="Shape 2"/>
          <p:cNvSpPr/>
          <p:nvPr/>
        </p:nvSpPr>
        <p:spPr>
          <a:xfrm>
            <a:off x="1319808" y="2795707"/>
            <a:ext cx="771644" cy="30480"/>
          </a:xfrm>
          <a:prstGeom prst="roundRect">
            <a:avLst>
              <a:gd name="adj" fmla="val 303837"/>
            </a:avLst>
          </a:prstGeom>
          <a:solidFill>
            <a:srgbClr val="BCDBD4"/>
          </a:solidFill>
          <a:ln/>
        </p:spPr>
      </p:sp>
      <p:sp>
        <p:nvSpPr>
          <p:cNvPr id="7" name="Shape 3"/>
          <p:cNvSpPr/>
          <p:nvPr/>
        </p:nvSpPr>
        <p:spPr>
          <a:xfrm>
            <a:off x="854273" y="2562939"/>
            <a:ext cx="496014" cy="496014"/>
          </a:xfrm>
          <a:prstGeom prst="roundRect">
            <a:avLst>
              <a:gd name="adj" fmla="val 18671"/>
            </a:avLst>
          </a:prstGeom>
          <a:solidFill>
            <a:srgbClr val="D6F5EE"/>
          </a:solidFill>
          <a:ln w="7620">
            <a:solidFill>
              <a:srgbClr val="BCDBD4"/>
            </a:solidFill>
            <a:prstDash val="solid"/>
          </a:ln>
        </p:spPr>
      </p:sp>
      <p:sp>
        <p:nvSpPr>
          <p:cNvPr id="8" name="Text 4"/>
          <p:cNvSpPr/>
          <p:nvPr/>
        </p:nvSpPr>
        <p:spPr>
          <a:xfrm>
            <a:off x="1016198" y="2645569"/>
            <a:ext cx="172045"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1</a:t>
            </a:r>
            <a:endParaRPr lang="en-US" sz="2600" dirty="0"/>
          </a:p>
        </p:txBody>
      </p:sp>
      <p:sp>
        <p:nvSpPr>
          <p:cNvPr id="9" name="Text 5"/>
          <p:cNvSpPr/>
          <p:nvPr/>
        </p:nvSpPr>
        <p:spPr>
          <a:xfrm>
            <a:off x="2314932" y="2535317"/>
            <a:ext cx="3488055"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Adding to the Queue</a:t>
            </a:r>
            <a:endParaRPr lang="en-US" sz="2150" dirty="0"/>
          </a:p>
        </p:txBody>
      </p:sp>
      <p:sp>
        <p:nvSpPr>
          <p:cNvPr id="10"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The Enqueue operation adds a new element to the rear of the Queue.</a:t>
            </a:r>
            <a:endParaRPr lang="en-US" sz="1700" dirty="0"/>
          </a:p>
        </p:txBody>
      </p:sp>
      <p:sp>
        <p:nvSpPr>
          <p:cNvPr id="11" name="Shape 7"/>
          <p:cNvSpPr/>
          <p:nvPr/>
        </p:nvSpPr>
        <p:spPr>
          <a:xfrm>
            <a:off x="1319808" y="4639151"/>
            <a:ext cx="771644" cy="30480"/>
          </a:xfrm>
          <a:prstGeom prst="roundRect">
            <a:avLst>
              <a:gd name="adj" fmla="val 303837"/>
            </a:avLst>
          </a:prstGeom>
          <a:solidFill>
            <a:srgbClr val="BCDBD4"/>
          </a:solidFill>
          <a:ln/>
        </p:spPr>
      </p:sp>
      <p:sp>
        <p:nvSpPr>
          <p:cNvPr id="12" name="Shape 8"/>
          <p:cNvSpPr/>
          <p:nvPr/>
        </p:nvSpPr>
        <p:spPr>
          <a:xfrm>
            <a:off x="854273" y="4406384"/>
            <a:ext cx="496014" cy="496014"/>
          </a:xfrm>
          <a:prstGeom prst="roundRect">
            <a:avLst>
              <a:gd name="adj" fmla="val 18671"/>
            </a:avLst>
          </a:prstGeom>
          <a:solidFill>
            <a:srgbClr val="D6F5EE"/>
          </a:solidFill>
          <a:ln w="7620">
            <a:solidFill>
              <a:srgbClr val="BCDBD4"/>
            </a:solidFill>
            <a:prstDash val="solid"/>
          </a:ln>
        </p:spPr>
      </p:sp>
      <p:sp>
        <p:nvSpPr>
          <p:cNvPr id="13" name="Text 9"/>
          <p:cNvSpPr/>
          <p:nvPr/>
        </p:nvSpPr>
        <p:spPr>
          <a:xfrm>
            <a:off x="964168" y="4489013"/>
            <a:ext cx="276106"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2</a:t>
            </a:r>
            <a:endParaRPr lang="en-US" sz="2600" dirty="0"/>
          </a:p>
        </p:txBody>
      </p:sp>
      <p:sp>
        <p:nvSpPr>
          <p:cNvPr id="14" name="Text 10"/>
          <p:cNvSpPr/>
          <p:nvPr/>
        </p:nvSpPr>
        <p:spPr>
          <a:xfrm>
            <a:off x="2314932" y="4378762"/>
            <a:ext cx="3202067"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Sequential Access</a:t>
            </a:r>
            <a:endParaRPr lang="en-US" sz="2150" dirty="0"/>
          </a:p>
        </p:txBody>
      </p:sp>
      <p:sp>
        <p:nvSpPr>
          <p:cNvPr id="15"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Enqueuing an element at the rear of the Queue allows for sequential access, following the FIFO principle.</a:t>
            </a:r>
            <a:endParaRPr lang="en-US" sz="1700" dirty="0"/>
          </a:p>
        </p:txBody>
      </p:sp>
      <p:sp>
        <p:nvSpPr>
          <p:cNvPr id="16" name="Shape 12"/>
          <p:cNvSpPr/>
          <p:nvPr/>
        </p:nvSpPr>
        <p:spPr>
          <a:xfrm>
            <a:off x="1319808" y="6482596"/>
            <a:ext cx="771644" cy="30480"/>
          </a:xfrm>
          <a:prstGeom prst="roundRect">
            <a:avLst>
              <a:gd name="adj" fmla="val 303837"/>
            </a:avLst>
          </a:prstGeom>
          <a:solidFill>
            <a:srgbClr val="BCDBD4"/>
          </a:solidFill>
          <a:ln/>
        </p:spPr>
      </p:sp>
      <p:sp>
        <p:nvSpPr>
          <p:cNvPr id="17" name="Shape 13"/>
          <p:cNvSpPr/>
          <p:nvPr/>
        </p:nvSpPr>
        <p:spPr>
          <a:xfrm>
            <a:off x="854273" y="6249829"/>
            <a:ext cx="496014" cy="496014"/>
          </a:xfrm>
          <a:prstGeom prst="roundRect">
            <a:avLst>
              <a:gd name="adj" fmla="val 18671"/>
            </a:avLst>
          </a:prstGeom>
          <a:solidFill>
            <a:srgbClr val="D6F5EE"/>
          </a:solidFill>
          <a:ln w="7620">
            <a:solidFill>
              <a:srgbClr val="BCDBD4"/>
            </a:solidFill>
            <a:prstDash val="solid"/>
          </a:ln>
        </p:spPr>
      </p:sp>
      <p:sp>
        <p:nvSpPr>
          <p:cNvPr id="18" name="Text 14"/>
          <p:cNvSpPr/>
          <p:nvPr/>
        </p:nvSpPr>
        <p:spPr>
          <a:xfrm>
            <a:off x="963573" y="6332458"/>
            <a:ext cx="277416"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3</a:t>
            </a:r>
            <a:endParaRPr lang="en-US" sz="2600" dirty="0"/>
          </a:p>
        </p:txBody>
      </p:sp>
      <p:sp>
        <p:nvSpPr>
          <p:cNvPr id="19" name="Text 15"/>
          <p:cNvSpPr/>
          <p:nvPr/>
        </p:nvSpPr>
        <p:spPr>
          <a:xfrm>
            <a:off x="2314932" y="6222206"/>
            <a:ext cx="3119676"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Efficient Handling</a:t>
            </a:r>
            <a:endParaRPr lang="en-US" sz="2150" dirty="0"/>
          </a:p>
        </p:txBody>
      </p:sp>
      <p:sp>
        <p:nvSpPr>
          <p:cNvPr id="20"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The Enqueue operation is efficient for tasks that require elements to be processed in the order they were added.</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pic>
        <p:nvPicPr>
          <p:cNvPr id="3" name="Image 1" descr="preencoded.png"/>
          <p:cNvPicPr>
            <a:picLocks noChangeAspect="1"/>
          </p:cNvPicPr>
          <p:nvPr/>
        </p:nvPicPr>
        <p:blipFill>
          <a:blip r:embed="rId4"/>
          <a:stretch>
            <a:fillRect/>
          </a:stretch>
        </p:blipFill>
        <p:spPr>
          <a:xfrm>
            <a:off x="9419511" y="2842617"/>
            <a:ext cx="4935260" cy="2545794"/>
          </a:xfrm>
          <a:prstGeom prst="rect">
            <a:avLst/>
          </a:prstGeom>
        </p:spPr>
      </p:pic>
      <p:sp>
        <p:nvSpPr>
          <p:cNvPr id="4"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b="1" dirty="0">
                <a:solidFill>
                  <a:srgbClr val="333F70"/>
                </a:solidFill>
                <a:latin typeface="Unbounded Bold" pitchFamily="34" charset="0"/>
                <a:ea typeface="Unbounded Bold" pitchFamily="34" charset="-122"/>
                <a:cs typeface="Unbounded Bold" pitchFamily="34" charset="-120"/>
              </a:rPr>
              <a:t>Queue Operations: Dequeue</a:t>
            </a:r>
            <a:endParaRPr lang="en-US" sz="4300" dirty="0"/>
          </a:p>
        </p:txBody>
      </p:sp>
      <p:sp>
        <p:nvSpPr>
          <p:cNvPr id="5" name="Shape 1"/>
          <p:cNvSpPr/>
          <p:nvPr/>
        </p:nvSpPr>
        <p:spPr>
          <a:xfrm>
            <a:off x="1087041" y="2314932"/>
            <a:ext cx="30480" cy="5309949"/>
          </a:xfrm>
          <a:prstGeom prst="roundRect">
            <a:avLst>
              <a:gd name="adj" fmla="val 303837"/>
            </a:avLst>
          </a:prstGeom>
          <a:solidFill>
            <a:srgbClr val="BCDBD4"/>
          </a:solidFill>
          <a:ln/>
        </p:spPr>
      </p:sp>
      <p:sp>
        <p:nvSpPr>
          <p:cNvPr id="6" name="Shape 2"/>
          <p:cNvSpPr/>
          <p:nvPr/>
        </p:nvSpPr>
        <p:spPr>
          <a:xfrm>
            <a:off x="1319808" y="2795707"/>
            <a:ext cx="771644" cy="30480"/>
          </a:xfrm>
          <a:prstGeom prst="roundRect">
            <a:avLst>
              <a:gd name="adj" fmla="val 303837"/>
            </a:avLst>
          </a:prstGeom>
          <a:solidFill>
            <a:srgbClr val="BCDBD4"/>
          </a:solidFill>
          <a:ln/>
        </p:spPr>
      </p:sp>
      <p:sp>
        <p:nvSpPr>
          <p:cNvPr id="7" name="Shape 3"/>
          <p:cNvSpPr/>
          <p:nvPr/>
        </p:nvSpPr>
        <p:spPr>
          <a:xfrm>
            <a:off x="854273" y="2562939"/>
            <a:ext cx="496014" cy="496014"/>
          </a:xfrm>
          <a:prstGeom prst="roundRect">
            <a:avLst>
              <a:gd name="adj" fmla="val 18671"/>
            </a:avLst>
          </a:prstGeom>
          <a:solidFill>
            <a:srgbClr val="D6F5EE"/>
          </a:solidFill>
          <a:ln w="7620">
            <a:solidFill>
              <a:srgbClr val="BCDBD4"/>
            </a:solidFill>
            <a:prstDash val="solid"/>
          </a:ln>
        </p:spPr>
      </p:sp>
      <p:sp>
        <p:nvSpPr>
          <p:cNvPr id="8" name="Text 4"/>
          <p:cNvSpPr/>
          <p:nvPr/>
        </p:nvSpPr>
        <p:spPr>
          <a:xfrm>
            <a:off x="1016198" y="2645569"/>
            <a:ext cx="172045"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1</a:t>
            </a:r>
            <a:endParaRPr lang="en-US" sz="2600" dirty="0"/>
          </a:p>
        </p:txBody>
      </p:sp>
      <p:sp>
        <p:nvSpPr>
          <p:cNvPr id="9" name="Text 5"/>
          <p:cNvSpPr/>
          <p:nvPr/>
        </p:nvSpPr>
        <p:spPr>
          <a:xfrm>
            <a:off x="2314932" y="2535317"/>
            <a:ext cx="4447580"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Removing from the Queue</a:t>
            </a:r>
            <a:endParaRPr lang="en-US" sz="2150" dirty="0"/>
          </a:p>
        </p:txBody>
      </p:sp>
      <p:sp>
        <p:nvSpPr>
          <p:cNvPr id="10"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The Dequeue operation removes the element from the front of the Queue.</a:t>
            </a:r>
            <a:endParaRPr lang="en-US" sz="1700" dirty="0"/>
          </a:p>
        </p:txBody>
      </p:sp>
      <p:sp>
        <p:nvSpPr>
          <p:cNvPr id="11" name="Shape 7"/>
          <p:cNvSpPr/>
          <p:nvPr/>
        </p:nvSpPr>
        <p:spPr>
          <a:xfrm>
            <a:off x="1319808" y="4639151"/>
            <a:ext cx="771644" cy="30480"/>
          </a:xfrm>
          <a:prstGeom prst="roundRect">
            <a:avLst>
              <a:gd name="adj" fmla="val 303837"/>
            </a:avLst>
          </a:prstGeom>
          <a:solidFill>
            <a:srgbClr val="BCDBD4"/>
          </a:solidFill>
          <a:ln/>
        </p:spPr>
      </p:sp>
      <p:sp>
        <p:nvSpPr>
          <p:cNvPr id="12" name="Shape 8"/>
          <p:cNvSpPr/>
          <p:nvPr/>
        </p:nvSpPr>
        <p:spPr>
          <a:xfrm>
            <a:off x="854273" y="4406384"/>
            <a:ext cx="496014" cy="496014"/>
          </a:xfrm>
          <a:prstGeom prst="roundRect">
            <a:avLst>
              <a:gd name="adj" fmla="val 18671"/>
            </a:avLst>
          </a:prstGeom>
          <a:solidFill>
            <a:srgbClr val="D6F5EE"/>
          </a:solidFill>
          <a:ln w="7620">
            <a:solidFill>
              <a:srgbClr val="BCDBD4"/>
            </a:solidFill>
            <a:prstDash val="solid"/>
          </a:ln>
        </p:spPr>
      </p:sp>
      <p:sp>
        <p:nvSpPr>
          <p:cNvPr id="13" name="Text 9"/>
          <p:cNvSpPr/>
          <p:nvPr/>
        </p:nvSpPr>
        <p:spPr>
          <a:xfrm>
            <a:off x="964168" y="4489013"/>
            <a:ext cx="276106"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2</a:t>
            </a:r>
            <a:endParaRPr lang="en-US" sz="2600" dirty="0"/>
          </a:p>
        </p:txBody>
      </p:sp>
      <p:sp>
        <p:nvSpPr>
          <p:cNvPr id="14" name="Text 10"/>
          <p:cNvSpPr/>
          <p:nvPr/>
        </p:nvSpPr>
        <p:spPr>
          <a:xfrm>
            <a:off x="2314932" y="4378762"/>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FIFO Principle</a:t>
            </a:r>
            <a:endParaRPr lang="en-US" sz="2150" dirty="0"/>
          </a:p>
        </p:txBody>
      </p:sp>
      <p:sp>
        <p:nvSpPr>
          <p:cNvPr id="15"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Dequeueing an element from the front of the Queue follows the First-In-First-Out principle.</a:t>
            </a:r>
            <a:endParaRPr lang="en-US" sz="1700" dirty="0"/>
          </a:p>
        </p:txBody>
      </p:sp>
      <p:sp>
        <p:nvSpPr>
          <p:cNvPr id="16" name="Shape 12"/>
          <p:cNvSpPr/>
          <p:nvPr/>
        </p:nvSpPr>
        <p:spPr>
          <a:xfrm>
            <a:off x="1319808" y="6482596"/>
            <a:ext cx="771644" cy="30480"/>
          </a:xfrm>
          <a:prstGeom prst="roundRect">
            <a:avLst>
              <a:gd name="adj" fmla="val 303837"/>
            </a:avLst>
          </a:prstGeom>
          <a:solidFill>
            <a:srgbClr val="BCDBD4"/>
          </a:solidFill>
          <a:ln/>
        </p:spPr>
      </p:sp>
      <p:sp>
        <p:nvSpPr>
          <p:cNvPr id="17" name="Shape 13"/>
          <p:cNvSpPr/>
          <p:nvPr/>
        </p:nvSpPr>
        <p:spPr>
          <a:xfrm>
            <a:off x="854273" y="6249829"/>
            <a:ext cx="496014" cy="496014"/>
          </a:xfrm>
          <a:prstGeom prst="roundRect">
            <a:avLst>
              <a:gd name="adj" fmla="val 18671"/>
            </a:avLst>
          </a:prstGeom>
          <a:solidFill>
            <a:srgbClr val="D6F5EE"/>
          </a:solidFill>
          <a:ln w="7620">
            <a:solidFill>
              <a:srgbClr val="BCDBD4"/>
            </a:solidFill>
            <a:prstDash val="solid"/>
          </a:ln>
        </p:spPr>
      </p:sp>
      <p:sp>
        <p:nvSpPr>
          <p:cNvPr id="18" name="Text 14"/>
          <p:cNvSpPr/>
          <p:nvPr/>
        </p:nvSpPr>
        <p:spPr>
          <a:xfrm>
            <a:off x="963573" y="6332458"/>
            <a:ext cx="277416" cy="330756"/>
          </a:xfrm>
          <a:prstGeom prst="rect">
            <a:avLst/>
          </a:prstGeom>
          <a:noFill/>
          <a:ln/>
        </p:spPr>
        <p:txBody>
          <a:bodyPr wrap="none" lIns="0" tIns="0" rIns="0" bIns="0" rtlCol="0" anchor="t"/>
          <a:lstStyle/>
          <a:p>
            <a:pPr marL="0" indent="0" algn="ctr">
              <a:lnSpc>
                <a:spcPts val="2600"/>
              </a:lnSpc>
              <a:buNone/>
            </a:pPr>
            <a:r>
              <a:rPr lang="en-US" sz="2600" b="1" dirty="0">
                <a:solidFill>
                  <a:srgbClr val="333F70"/>
                </a:solidFill>
                <a:latin typeface="Unbounded Bold" pitchFamily="34" charset="0"/>
                <a:ea typeface="Unbounded Bold" pitchFamily="34" charset="-122"/>
                <a:cs typeface="Unbounded Bold" pitchFamily="34" charset="-120"/>
              </a:rPr>
              <a:t>3</a:t>
            </a:r>
            <a:endParaRPr lang="en-US" sz="2600" dirty="0"/>
          </a:p>
        </p:txBody>
      </p:sp>
      <p:sp>
        <p:nvSpPr>
          <p:cNvPr id="19" name="Text 15"/>
          <p:cNvSpPr/>
          <p:nvPr/>
        </p:nvSpPr>
        <p:spPr>
          <a:xfrm>
            <a:off x="2314932" y="6222206"/>
            <a:ext cx="3116104" cy="344448"/>
          </a:xfrm>
          <a:prstGeom prst="rect">
            <a:avLst/>
          </a:prstGeom>
          <a:noFill/>
          <a:ln/>
        </p:spPr>
        <p:txBody>
          <a:bodyPr wrap="none" lIns="0" tIns="0" rIns="0" bIns="0" rtlCol="0" anchor="t"/>
          <a:lstStyle/>
          <a:p>
            <a:pPr marL="0" indent="0" algn="l">
              <a:lnSpc>
                <a:spcPts val="2700"/>
              </a:lnSpc>
              <a:buNone/>
            </a:pPr>
            <a:r>
              <a:rPr lang="en-US" sz="2150" b="1" dirty="0">
                <a:solidFill>
                  <a:srgbClr val="333F70"/>
                </a:solidFill>
                <a:latin typeface="Unbounded Bold" pitchFamily="34" charset="0"/>
                <a:ea typeface="Unbounded Bold" pitchFamily="34" charset="-122"/>
                <a:cs typeface="Unbounded Bold" pitchFamily="34" charset="-120"/>
              </a:rPr>
              <a:t>Efficient Retrieval</a:t>
            </a:r>
            <a:endParaRPr lang="en-US" sz="2150" dirty="0"/>
          </a:p>
        </p:txBody>
      </p:sp>
      <p:sp>
        <p:nvSpPr>
          <p:cNvPr id="20"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333F70"/>
                </a:solidFill>
                <a:latin typeface="Open Sans" pitchFamily="34" charset="0"/>
                <a:ea typeface="Open Sans" pitchFamily="34" charset="-122"/>
                <a:cs typeface="Open Sans" pitchFamily="34" charset="-120"/>
              </a:rPr>
              <a:t>The Dequeue operation allows for efficient access to the oldest data in the Queue.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1854</Words>
  <Application>Microsoft Office PowerPoint</Application>
  <PresentationFormat>Custom</PresentationFormat>
  <Paragraphs>274</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Open Sans</vt:lpstr>
      <vt:lpstr>Unbounded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dung hoang</cp:lastModifiedBy>
  <cp:revision>2</cp:revision>
  <dcterms:created xsi:type="dcterms:W3CDTF">2024-10-29T00:49:42Z</dcterms:created>
  <dcterms:modified xsi:type="dcterms:W3CDTF">2024-11-05T00:53:34Z</dcterms:modified>
</cp:coreProperties>
</file>